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861" r:id="rId2"/>
    <p:sldId id="1049" r:id="rId3"/>
    <p:sldId id="1050" r:id="rId4"/>
    <p:sldId id="1048" r:id="rId5"/>
    <p:sldId id="1052" r:id="rId6"/>
    <p:sldId id="1053" r:id="rId7"/>
    <p:sldId id="1055" r:id="rId8"/>
    <p:sldId id="1054" r:id="rId9"/>
    <p:sldId id="1057" r:id="rId10"/>
    <p:sldId id="1051" r:id="rId11"/>
    <p:sldId id="1058" r:id="rId12"/>
    <p:sldId id="1059" r:id="rId13"/>
    <p:sldId id="1056" r:id="rId14"/>
    <p:sldId id="1061" r:id="rId15"/>
    <p:sldId id="1060" r:id="rId1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06" autoAdjust="0"/>
    <p:restoredTop sz="82430" autoAdjust="0"/>
  </p:normalViewPr>
  <p:slideViewPr>
    <p:cSldViewPr>
      <p:cViewPr varScale="1">
        <p:scale>
          <a:sx n="181" d="100"/>
          <a:sy n="181" d="100"/>
        </p:scale>
        <p:origin x="184"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4/21/21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317013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620089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3183881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3168535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1083658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671424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402619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239828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919640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187924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549168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75767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394212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982852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Galatians 4:21-31</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EDC23C5B-92D5-0841-BF6E-E8E680954E0B}"/>
              </a:ext>
            </a:extLst>
          </p:cNvPr>
          <p:cNvGraphicFramePr>
            <a:graphicFrameLocks noGrp="1"/>
          </p:cNvGraphicFramePr>
          <p:nvPr>
            <p:extLst>
              <p:ext uri="{D42A27DB-BD31-4B8C-83A1-F6EECF244321}">
                <p14:modId xmlns:p14="http://schemas.microsoft.com/office/powerpoint/2010/main" val="2848131657"/>
              </p:ext>
            </p:extLst>
          </p:nvPr>
        </p:nvGraphicFramePr>
        <p:xfrm>
          <a:off x="35496" y="1"/>
          <a:ext cx="9073008" cy="5202575"/>
        </p:xfrm>
        <a:graphic>
          <a:graphicData uri="http://schemas.openxmlformats.org/drawingml/2006/table">
            <a:tbl>
              <a:tblPr firstRow="1" bandRow="1">
                <a:tableStyleId>{5202B0CA-FC54-4496-8BCA-5EF66A818D29}</a:tableStyleId>
              </a:tblPr>
              <a:tblGrid>
                <a:gridCol w="4536504">
                  <a:extLst>
                    <a:ext uri="{9D8B030D-6E8A-4147-A177-3AD203B41FA5}">
                      <a16:colId xmlns:a16="http://schemas.microsoft.com/office/drawing/2014/main" val="537586195"/>
                    </a:ext>
                  </a:extLst>
                </a:gridCol>
                <a:gridCol w="4536504">
                  <a:extLst>
                    <a:ext uri="{9D8B030D-6E8A-4147-A177-3AD203B41FA5}">
                      <a16:colId xmlns:a16="http://schemas.microsoft.com/office/drawing/2014/main" val="1204273093"/>
                    </a:ext>
                  </a:extLst>
                </a:gridCol>
              </a:tblGrid>
              <a:tr h="521016">
                <a:tc>
                  <a:txBody>
                    <a:bodyPr/>
                    <a:lstStyle/>
                    <a:p>
                      <a:pPr algn="ctr"/>
                      <a:r>
                        <a:rPr lang="en-AU" sz="2800" dirty="0">
                          <a:solidFill>
                            <a:schemeClr val="bg1"/>
                          </a:solidFill>
                        </a:rPr>
                        <a:t>Ishmael</a:t>
                      </a:r>
                    </a:p>
                  </a:txBody>
                  <a:tcPr/>
                </a:tc>
                <a:tc>
                  <a:txBody>
                    <a:bodyPr/>
                    <a:lstStyle/>
                    <a:p>
                      <a:pPr algn="ctr"/>
                      <a:r>
                        <a:rPr lang="en-AU" sz="2800" dirty="0">
                          <a:solidFill>
                            <a:schemeClr val="bg1"/>
                          </a:solidFill>
                        </a:rPr>
                        <a:t>Isaac</a:t>
                      </a:r>
                    </a:p>
                  </a:txBody>
                  <a:tcPr/>
                </a:tc>
                <a:extLst>
                  <a:ext uri="{0D108BD9-81ED-4DB2-BD59-A6C34878D82A}">
                    <a16:rowId xmlns:a16="http://schemas.microsoft.com/office/drawing/2014/main" val="1547426066"/>
                  </a:ext>
                </a:extLst>
              </a:tr>
              <a:tr h="460574">
                <a:tc>
                  <a:txBody>
                    <a:bodyPr/>
                    <a:lstStyle/>
                    <a:p>
                      <a:pPr algn="ctr"/>
                      <a:r>
                        <a:rPr lang="en-AU" dirty="0"/>
                        <a:t>Hagar</a:t>
                      </a:r>
                    </a:p>
                  </a:txBody>
                  <a:tcPr/>
                </a:tc>
                <a:tc>
                  <a:txBody>
                    <a:bodyPr/>
                    <a:lstStyle/>
                    <a:p>
                      <a:pPr algn="ctr"/>
                      <a:r>
                        <a:rPr lang="en-AU" dirty="0"/>
                        <a:t>Sarah</a:t>
                      </a:r>
                    </a:p>
                  </a:txBody>
                  <a:tcPr/>
                </a:tc>
                <a:extLst>
                  <a:ext uri="{0D108BD9-81ED-4DB2-BD59-A6C34878D82A}">
                    <a16:rowId xmlns:a16="http://schemas.microsoft.com/office/drawing/2014/main" val="2040440259"/>
                  </a:ext>
                </a:extLst>
              </a:tr>
              <a:tr h="460574">
                <a:tc>
                  <a:txBody>
                    <a:bodyPr/>
                    <a:lstStyle/>
                    <a:p>
                      <a:pPr algn="ctr"/>
                      <a:r>
                        <a:rPr lang="en-AU" dirty="0"/>
                        <a:t>Slave woman</a:t>
                      </a:r>
                    </a:p>
                  </a:txBody>
                  <a:tcPr/>
                </a:tc>
                <a:tc>
                  <a:txBody>
                    <a:bodyPr/>
                    <a:lstStyle/>
                    <a:p>
                      <a:pPr algn="ctr"/>
                      <a:r>
                        <a:rPr lang="en-AU" dirty="0"/>
                        <a:t>Free woman</a:t>
                      </a:r>
                    </a:p>
                  </a:txBody>
                  <a:tcPr/>
                </a:tc>
                <a:extLst>
                  <a:ext uri="{0D108BD9-81ED-4DB2-BD59-A6C34878D82A}">
                    <a16:rowId xmlns:a16="http://schemas.microsoft.com/office/drawing/2014/main" val="4282460580"/>
                  </a:ext>
                </a:extLst>
              </a:tr>
              <a:tr h="695076">
                <a:tc>
                  <a:txBody>
                    <a:bodyPr/>
                    <a:lstStyle/>
                    <a:p>
                      <a:pPr algn="ctr"/>
                      <a:r>
                        <a:rPr lang="en-AU" dirty="0"/>
                        <a:t>Born according to flesh</a:t>
                      </a:r>
                    </a:p>
                    <a:p>
                      <a:pPr algn="ctr"/>
                      <a:r>
                        <a:rPr lang="en-AU" dirty="0"/>
                        <a:t>(took things into their own hands)</a:t>
                      </a:r>
                    </a:p>
                  </a:txBody>
                  <a:tcPr>
                    <a:lnB>
                      <a:noFill/>
                    </a:lnB>
                  </a:tcPr>
                </a:tc>
                <a:tc>
                  <a:txBody>
                    <a:bodyPr/>
                    <a:lstStyle/>
                    <a:p>
                      <a:pPr algn="ctr"/>
                      <a:r>
                        <a:rPr lang="en-AU" dirty="0"/>
                        <a:t>Born according to promise (miracle of God)</a:t>
                      </a:r>
                    </a:p>
                  </a:txBody>
                  <a:tcPr>
                    <a:lnB>
                      <a:noFill/>
                    </a:lnB>
                  </a:tcPr>
                </a:tc>
                <a:extLst>
                  <a:ext uri="{0D108BD9-81ED-4DB2-BD59-A6C34878D82A}">
                    <a16:rowId xmlns:a16="http://schemas.microsoft.com/office/drawing/2014/main" val="2784611881"/>
                  </a:ext>
                </a:extLst>
              </a:tr>
              <a:tr h="460574">
                <a:tc>
                  <a:txBody>
                    <a:bodyPr/>
                    <a:lstStyle/>
                    <a:p>
                      <a:pPr algn="ctr"/>
                      <a:r>
                        <a:rPr lang="en-AU" dirty="0"/>
                        <a:t>Ishmael persecuted Isaac</a:t>
                      </a:r>
                    </a:p>
                  </a:txBody>
                  <a:tcPr>
                    <a:lnT>
                      <a:noFill/>
                    </a:lnT>
                    <a:lnB>
                      <a:noFill/>
                    </a:lnB>
                  </a:tcPr>
                </a:tc>
                <a:tc>
                  <a:txBody>
                    <a:bodyPr/>
                    <a:lstStyle/>
                    <a:p>
                      <a:pPr algn="ctr"/>
                      <a:endParaRPr lang="en-AU" dirty="0"/>
                    </a:p>
                  </a:txBody>
                  <a:tcPr>
                    <a:lnT>
                      <a:noFill/>
                    </a:lnT>
                    <a:lnB>
                      <a:noFill/>
                    </a:lnB>
                  </a:tcPr>
                </a:tc>
                <a:extLst>
                  <a:ext uri="{0D108BD9-81ED-4DB2-BD59-A6C34878D82A}">
                    <a16:rowId xmlns:a16="http://schemas.microsoft.com/office/drawing/2014/main" val="1130473707"/>
                  </a:ext>
                </a:extLst>
              </a:tr>
              <a:tr h="460574">
                <a:tc>
                  <a:txBody>
                    <a:bodyPr/>
                    <a:lstStyle/>
                    <a:p>
                      <a:pPr algn="ctr"/>
                      <a:r>
                        <a:rPr lang="en-AU" dirty="0"/>
                        <a:t>Was cast out – not to inherit</a:t>
                      </a:r>
                    </a:p>
                  </a:txBody>
                  <a:tcPr>
                    <a:lnT>
                      <a:noFill/>
                    </a:lnT>
                  </a:tcPr>
                </a:tc>
                <a:tc>
                  <a:txBody>
                    <a:bodyPr/>
                    <a:lstStyle/>
                    <a:p>
                      <a:pPr algn="ctr"/>
                      <a:endParaRPr lang="en-AU" dirty="0"/>
                    </a:p>
                  </a:txBody>
                  <a:tcPr>
                    <a:lnT>
                      <a:noFill/>
                    </a:lnT>
                  </a:tcPr>
                </a:tc>
                <a:extLst>
                  <a:ext uri="{0D108BD9-81ED-4DB2-BD59-A6C34878D82A}">
                    <a16:rowId xmlns:a16="http://schemas.microsoft.com/office/drawing/2014/main" val="2555408706"/>
                  </a:ext>
                </a:extLst>
              </a:tr>
              <a:tr h="0">
                <a:tc>
                  <a:txBody>
                    <a:bodyPr/>
                    <a:lstStyle/>
                    <a:p>
                      <a:pPr algn="ctr"/>
                      <a:endParaRPr lang="en-AU" sz="800" dirty="0"/>
                    </a:p>
                  </a:txBody>
                  <a:tcPr/>
                </a:tc>
                <a:tc>
                  <a:txBody>
                    <a:bodyPr/>
                    <a:lstStyle/>
                    <a:p>
                      <a:pPr algn="ctr"/>
                      <a:endParaRPr lang="en-AU" sz="800" dirty="0"/>
                    </a:p>
                  </a:txBody>
                  <a:tcPr/>
                </a:tc>
                <a:extLst>
                  <a:ext uri="{0D108BD9-81ED-4DB2-BD59-A6C34878D82A}">
                    <a16:rowId xmlns:a16="http://schemas.microsoft.com/office/drawing/2014/main" val="3607367881"/>
                  </a:ext>
                </a:extLst>
              </a:tr>
              <a:tr h="643609">
                <a:tc>
                  <a:txBody>
                    <a:bodyPr/>
                    <a:lstStyle/>
                    <a:p>
                      <a:pPr algn="ctr"/>
                      <a:r>
                        <a:rPr lang="en-AU" dirty="0"/>
                        <a:t>Mt Sinai Covenant (Law of Moses)</a:t>
                      </a:r>
                    </a:p>
                    <a:p>
                      <a:pPr algn="ctr"/>
                      <a:r>
                        <a:rPr lang="en-AU" dirty="0"/>
                        <a:t>Corresponds to Jerusalem</a:t>
                      </a:r>
                    </a:p>
                  </a:txBody>
                  <a:tcPr/>
                </a:tc>
                <a:tc>
                  <a:txBody>
                    <a:bodyPr/>
                    <a:lstStyle/>
                    <a:p>
                      <a:pPr algn="ctr"/>
                      <a:r>
                        <a:rPr lang="en-AU" dirty="0"/>
                        <a:t>Represents the Jerusalem ‘above’</a:t>
                      </a:r>
                    </a:p>
                  </a:txBody>
                  <a:tcPr/>
                </a:tc>
                <a:extLst>
                  <a:ext uri="{0D108BD9-81ED-4DB2-BD59-A6C34878D82A}">
                    <a16:rowId xmlns:a16="http://schemas.microsoft.com/office/drawing/2014/main" val="3925865930"/>
                  </a:ext>
                </a:extLst>
              </a:tr>
              <a:tr h="643609">
                <a:tc>
                  <a:txBody>
                    <a:bodyPr/>
                    <a:lstStyle/>
                    <a:p>
                      <a:pPr algn="ctr"/>
                      <a:r>
                        <a:rPr lang="en-AU" dirty="0"/>
                        <a:t>Those who live by Law are children of slavery</a:t>
                      </a:r>
                    </a:p>
                  </a:txBody>
                  <a:tcPr/>
                </a:tc>
                <a:tc>
                  <a:txBody>
                    <a:bodyPr/>
                    <a:lstStyle/>
                    <a:p>
                      <a:pPr algn="ctr"/>
                      <a:r>
                        <a:rPr lang="en-AU" dirty="0"/>
                        <a:t>Christians who live by grace are children of promise</a:t>
                      </a:r>
                    </a:p>
                  </a:txBody>
                  <a:tcPr/>
                </a:tc>
                <a:extLst>
                  <a:ext uri="{0D108BD9-81ED-4DB2-BD59-A6C34878D82A}">
                    <a16:rowId xmlns:a16="http://schemas.microsoft.com/office/drawing/2014/main" val="490254282"/>
                  </a:ext>
                </a:extLst>
              </a:tr>
              <a:tr h="643609">
                <a:tc>
                  <a:txBody>
                    <a:bodyPr/>
                    <a:lstStyle/>
                    <a:p>
                      <a:pPr algn="ctr"/>
                      <a:r>
                        <a:rPr lang="en-AU" dirty="0"/>
                        <a:t>Persecute Christians and try to force them to embrace Old Covenantal religious Law</a:t>
                      </a:r>
                    </a:p>
                  </a:txBody>
                  <a:tcPr/>
                </a:tc>
                <a:tc>
                  <a:txBody>
                    <a:bodyPr/>
                    <a:lstStyle/>
                    <a:p>
                      <a:pPr algn="ctr"/>
                      <a:r>
                        <a:rPr lang="en-AU" dirty="0"/>
                        <a:t>Christians who live by grace are persecuted by the Jewish religious zealots</a:t>
                      </a:r>
                    </a:p>
                  </a:txBody>
                  <a:tcPr/>
                </a:tc>
                <a:extLst>
                  <a:ext uri="{0D108BD9-81ED-4DB2-BD59-A6C34878D82A}">
                    <a16:rowId xmlns:a16="http://schemas.microsoft.com/office/drawing/2014/main" val="3447467175"/>
                  </a:ext>
                </a:extLst>
              </a:tr>
            </a:tbl>
          </a:graphicData>
        </a:graphic>
      </p:graphicFrame>
      <p:cxnSp>
        <p:nvCxnSpPr>
          <p:cNvPr id="4" name="Straight Connector 3">
            <a:extLst>
              <a:ext uri="{FF2B5EF4-FFF2-40B4-BE49-F238E27FC236}">
                <a16:creationId xmlns:a16="http://schemas.microsoft.com/office/drawing/2014/main" id="{0CFCEDEB-5244-4F47-A282-5AC39ADE2B88}"/>
              </a:ext>
            </a:extLst>
          </p:cNvPr>
          <p:cNvCxnSpPr>
            <a:cxnSpLocks/>
          </p:cNvCxnSpPr>
          <p:nvPr/>
        </p:nvCxnSpPr>
        <p:spPr>
          <a:xfrm>
            <a:off x="755576" y="3145532"/>
            <a:ext cx="741682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90630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C09FE1B-B996-A44E-A2FB-700575840813}"/>
              </a:ext>
            </a:extLst>
          </p:cNvPr>
          <p:cNvSpPr txBox="1"/>
          <p:nvPr/>
        </p:nvSpPr>
        <p:spPr>
          <a:xfrm>
            <a:off x="2856" y="15028"/>
            <a:ext cx="9141143"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Understanding and Interpreting the Bible</a:t>
            </a:r>
          </a:p>
        </p:txBody>
      </p:sp>
      <p:sp>
        <p:nvSpPr>
          <p:cNvPr id="12" name="TextBox 11">
            <a:extLst>
              <a:ext uri="{FF2B5EF4-FFF2-40B4-BE49-F238E27FC236}">
                <a16:creationId xmlns:a16="http://schemas.microsoft.com/office/drawing/2014/main" id="{2C42B717-A89C-BE49-AFD8-03907D27D1F1}"/>
              </a:ext>
            </a:extLst>
          </p:cNvPr>
          <p:cNvSpPr txBox="1"/>
          <p:nvPr/>
        </p:nvSpPr>
        <p:spPr>
          <a:xfrm>
            <a:off x="0" y="415095"/>
            <a:ext cx="8820472"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 allegory – finding a deeper meaning (e.g. Sarah &amp; Hagar;  Jonah)</a:t>
            </a:r>
          </a:p>
          <a:p>
            <a:pPr marL="639763" lvl="1"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Could be open to abuse</a:t>
            </a:r>
          </a:p>
          <a:p>
            <a:pPr marL="639763" lvl="1"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Rarely use this method of interpretation</a:t>
            </a:r>
          </a:p>
          <a:p>
            <a:pPr marL="639763" lvl="1"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Only valid if it ‘backs-up’ what other Scriptures already very clearly teach</a:t>
            </a:r>
          </a:p>
        </p:txBody>
      </p:sp>
    </p:spTree>
    <p:extLst>
      <p:ext uri="{BB962C8B-B14F-4D97-AF65-F5344CB8AC3E}">
        <p14:creationId xmlns:p14="http://schemas.microsoft.com/office/powerpoint/2010/main" val="494983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C09FE1B-B996-A44E-A2FB-700575840813}"/>
              </a:ext>
            </a:extLst>
          </p:cNvPr>
          <p:cNvSpPr txBox="1"/>
          <p:nvPr/>
        </p:nvSpPr>
        <p:spPr>
          <a:xfrm>
            <a:off x="2856" y="15028"/>
            <a:ext cx="9141143"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Understanding and Interpreting the Bible</a:t>
            </a:r>
          </a:p>
        </p:txBody>
      </p:sp>
      <p:sp>
        <p:nvSpPr>
          <p:cNvPr id="11" name="Rectangle 10">
            <a:extLst>
              <a:ext uri="{FF2B5EF4-FFF2-40B4-BE49-F238E27FC236}">
                <a16:creationId xmlns:a16="http://schemas.microsoft.com/office/drawing/2014/main" id="{7575FEB3-0545-F54D-B38B-8466BE798010}"/>
              </a:ext>
            </a:extLst>
          </p:cNvPr>
          <p:cNvSpPr/>
          <p:nvPr/>
        </p:nvSpPr>
        <p:spPr>
          <a:xfrm>
            <a:off x="107505" y="3217540"/>
            <a:ext cx="8964487" cy="389145"/>
          </a:xfrm>
          <a:prstGeom prst="rect">
            <a:avLst/>
          </a:prstGeom>
          <a:solidFill>
            <a:schemeClr val="bg1"/>
          </a:solidFill>
        </p:spPr>
        <p:txBody>
          <a:bodyPr wrap="square">
            <a:spAutoFit/>
          </a:bodyPr>
          <a:lstStyle/>
          <a:p>
            <a:pPr>
              <a:lnSpc>
                <a:spcPct val="115000"/>
              </a:lnSpc>
              <a:spcBef>
                <a:spcPts val="0"/>
              </a:spcBef>
              <a:spcAft>
                <a:spcPts val="1000"/>
              </a:spcAft>
            </a:pP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 Corinthians 14:</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US" dirty="0">
                <a:latin typeface="Comic Sans MS" panose="030F0902030302020204" pitchFamily="66" charset="0"/>
                <a:ea typeface="Times New Roman" panose="02020603050405020304" pitchFamily="18" charset="0"/>
                <a:cs typeface="Times New Roman" panose="02020603050405020304" pitchFamily="18" charset="0"/>
              </a:rPr>
              <a:t>The one who speaks in a tongue builds up himself, </a:t>
            </a:r>
            <a:endParaRPr lang="en-AU" dirty="0">
              <a:latin typeface="Comic Sans MS" panose="030F0902030302020204" pitchFamily="66" charset="0"/>
              <a:ea typeface="Times New Roman" panose="02020603050405020304" pitchFamily="18" charset="0"/>
            </a:endParaRPr>
          </a:p>
        </p:txBody>
      </p:sp>
      <p:sp>
        <p:nvSpPr>
          <p:cNvPr id="5" name="TextBox 4">
            <a:extLst>
              <a:ext uri="{FF2B5EF4-FFF2-40B4-BE49-F238E27FC236}">
                <a16:creationId xmlns:a16="http://schemas.microsoft.com/office/drawing/2014/main" id="{38761D73-6D98-DE49-A459-71E8E8581EF2}"/>
              </a:ext>
            </a:extLst>
          </p:cNvPr>
          <p:cNvSpPr txBox="1"/>
          <p:nvPr/>
        </p:nvSpPr>
        <p:spPr>
          <a:xfrm>
            <a:off x="19176" y="443692"/>
            <a:ext cx="9141143" cy="677108"/>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Exegesis Vs Eisegesis –</a:t>
            </a:r>
            <a:r>
              <a:rPr lang="en-AU" sz="2000" dirty="0">
                <a:solidFill>
                  <a:schemeClr val="bg1"/>
                </a:solidFill>
                <a:latin typeface="Times New Roman" panose="02020603050405020304" pitchFamily="18" charset="0"/>
                <a:cs typeface="Times New Roman" panose="02020603050405020304" pitchFamily="18" charset="0"/>
              </a:rPr>
              <a:t> </a:t>
            </a:r>
            <a:r>
              <a:rPr lang="en-AU" dirty="0">
                <a:solidFill>
                  <a:schemeClr val="bg1"/>
                </a:solidFill>
                <a:latin typeface="Times New Roman" panose="02020603050405020304" pitchFamily="18" charset="0"/>
                <a:cs typeface="Times New Roman" panose="02020603050405020304" pitchFamily="18" charset="0"/>
              </a:rPr>
              <a:t>Let the Scriptures shape my understanding of God,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rather than letting my understanding of God shape what the Scriptures say</a:t>
            </a:r>
          </a:p>
        </p:txBody>
      </p:sp>
      <p:sp>
        <p:nvSpPr>
          <p:cNvPr id="6" name="TextBox 5">
            <a:extLst>
              <a:ext uri="{FF2B5EF4-FFF2-40B4-BE49-F238E27FC236}">
                <a16:creationId xmlns:a16="http://schemas.microsoft.com/office/drawing/2014/main" id="{BD5956B5-B0C0-E545-A9B9-A1D9882F80C8}"/>
              </a:ext>
            </a:extLst>
          </p:cNvPr>
          <p:cNvSpPr txBox="1"/>
          <p:nvPr/>
        </p:nvSpPr>
        <p:spPr>
          <a:xfrm>
            <a:off x="10549" y="1116553"/>
            <a:ext cx="914114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2.  Never study one verse or paragraph on its own</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80585B3-E2CD-6649-85A3-637DA2265E3C}"/>
              </a:ext>
            </a:extLst>
          </p:cNvPr>
          <p:cNvSpPr txBox="1"/>
          <p:nvPr/>
        </p:nvSpPr>
        <p:spPr>
          <a:xfrm>
            <a:off x="5237224" y="1153071"/>
            <a:ext cx="381642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Read a chapter or 2 before and after</a:t>
            </a:r>
          </a:p>
        </p:txBody>
      </p:sp>
      <p:sp>
        <p:nvSpPr>
          <p:cNvPr id="8" name="TextBox 7">
            <a:extLst>
              <a:ext uri="{FF2B5EF4-FFF2-40B4-BE49-F238E27FC236}">
                <a16:creationId xmlns:a16="http://schemas.microsoft.com/office/drawing/2014/main" id="{116FFC57-5979-E942-AB12-65715235D8E8}"/>
              </a:ext>
            </a:extLst>
          </p:cNvPr>
          <p:cNvSpPr txBox="1"/>
          <p:nvPr/>
        </p:nvSpPr>
        <p:spPr>
          <a:xfrm>
            <a:off x="389178" y="1480875"/>
            <a:ext cx="875482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i="1" dirty="0">
                <a:solidFill>
                  <a:schemeClr val="bg1"/>
                </a:solidFill>
                <a:latin typeface="Times New Roman" panose="02020603050405020304" pitchFamily="18" charset="0"/>
                <a:cs typeface="Times New Roman" panose="02020603050405020304" pitchFamily="18" charset="0"/>
              </a:rPr>
              <a:t>A text taken out of context, becomes a pretext</a:t>
            </a:r>
          </a:p>
        </p:txBody>
      </p:sp>
    </p:spTree>
    <p:extLst>
      <p:ext uri="{BB962C8B-B14F-4D97-AF65-F5344CB8AC3E}">
        <p14:creationId xmlns:p14="http://schemas.microsoft.com/office/powerpoint/2010/main" val="368140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C09FE1B-B996-A44E-A2FB-700575840813}"/>
              </a:ext>
            </a:extLst>
          </p:cNvPr>
          <p:cNvSpPr txBox="1"/>
          <p:nvPr/>
        </p:nvSpPr>
        <p:spPr>
          <a:xfrm>
            <a:off x="2856" y="15028"/>
            <a:ext cx="9141143"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Understanding and Interpreting the Bible</a:t>
            </a:r>
          </a:p>
        </p:txBody>
      </p:sp>
      <p:sp>
        <p:nvSpPr>
          <p:cNvPr id="11" name="Rectangle 10">
            <a:extLst>
              <a:ext uri="{FF2B5EF4-FFF2-40B4-BE49-F238E27FC236}">
                <a16:creationId xmlns:a16="http://schemas.microsoft.com/office/drawing/2014/main" id="{7575FEB3-0545-F54D-B38B-8466BE798010}"/>
              </a:ext>
            </a:extLst>
          </p:cNvPr>
          <p:cNvSpPr/>
          <p:nvPr/>
        </p:nvSpPr>
        <p:spPr>
          <a:xfrm>
            <a:off x="107505" y="3217540"/>
            <a:ext cx="8964487" cy="706604"/>
          </a:xfrm>
          <a:prstGeom prst="rect">
            <a:avLst/>
          </a:prstGeom>
          <a:solidFill>
            <a:schemeClr val="bg1"/>
          </a:solidFill>
        </p:spPr>
        <p:txBody>
          <a:bodyPr wrap="square">
            <a:spAutoFit/>
          </a:bodyPr>
          <a:lstStyle/>
          <a:p>
            <a:pPr>
              <a:lnSpc>
                <a:spcPct val="115000"/>
              </a:lnSpc>
              <a:spcBef>
                <a:spcPts val="0"/>
              </a:spcBef>
              <a:spcAft>
                <a:spcPts val="1000"/>
              </a:spcAft>
            </a:pP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 Corinthians 14:</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US" dirty="0">
                <a:latin typeface="Comic Sans MS" panose="030F0902030302020204" pitchFamily="66" charset="0"/>
                <a:ea typeface="Times New Roman" panose="02020603050405020304" pitchFamily="18" charset="0"/>
                <a:cs typeface="Times New Roman" panose="02020603050405020304" pitchFamily="18" charset="0"/>
              </a:rPr>
              <a:t>The one who speaks in a tongue builds up himself, but the one who prophesies builds up the church.</a:t>
            </a:r>
            <a:r>
              <a:rPr lang="en-AU" dirty="0"/>
              <a:t> </a:t>
            </a:r>
            <a:endParaRPr lang="en-AU" dirty="0">
              <a:latin typeface="Comic Sans MS" panose="030F0902030302020204" pitchFamily="66" charset="0"/>
              <a:ea typeface="Times New Roman" panose="02020603050405020304" pitchFamily="18" charset="0"/>
            </a:endParaRPr>
          </a:p>
        </p:txBody>
      </p:sp>
      <p:sp>
        <p:nvSpPr>
          <p:cNvPr id="5" name="TextBox 4">
            <a:extLst>
              <a:ext uri="{FF2B5EF4-FFF2-40B4-BE49-F238E27FC236}">
                <a16:creationId xmlns:a16="http://schemas.microsoft.com/office/drawing/2014/main" id="{38761D73-6D98-DE49-A459-71E8E8581EF2}"/>
              </a:ext>
            </a:extLst>
          </p:cNvPr>
          <p:cNvSpPr txBox="1"/>
          <p:nvPr/>
        </p:nvSpPr>
        <p:spPr>
          <a:xfrm>
            <a:off x="19176" y="443692"/>
            <a:ext cx="9141143" cy="677108"/>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Exegesis Vs Eisegesis –</a:t>
            </a:r>
            <a:r>
              <a:rPr lang="en-AU" sz="2000" dirty="0">
                <a:solidFill>
                  <a:schemeClr val="bg1"/>
                </a:solidFill>
                <a:latin typeface="Times New Roman" panose="02020603050405020304" pitchFamily="18" charset="0"/>
                <a:cs typeface="Times New Roman" panose="02020603050405020304" pitchFamily="18" charset="0"/>
              </a:rPr>
              <a:t> </a:t>
            </a:r>
            <a:r>
              <a:rPr lang="en-AU" dirty="0">
                <a:solidFill>
                  <a:schemeClr val="bg1"/>
                </a:solidFill>
                <a:latin typeface="Times New Roman" panose="02020603050405020304" pitchFamily="18" charset="0"/>
                <a:cs typeface="Times New Roman" panose="02020603050405020304" pitchFamily="18" charset="0"/>
              </a:rPr>
              <a:t>Let the Scriptures shape my understanding of God,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rather than letting my understanding of God shape what the Scriptures say</a:t>
            </a:r>
          </a:p>
        </p:txBody>
      </p:sp>
      <p:sp>
        <p:nvSpPr>
          <p:cNvPr id="6" name="TextBox 5">
            <a:extLst>
              <a:ext uri="{FF2B5EF4-FFF2-40B4-BE49-F238E27FC236}">
                <a16:creationId xmlns:a16="http://schemas.microsoft.com/office/drawing/2014/main" id="{BD5956B5-B0C0-E545-A9B9-A1D9882F80C8}"/>
              </a:ext>
            </a:extLst>
          </p:cNvPr>
          <p:cNvSpPr txBox="1"/>
          <p:nvPr/>
        </p:nvSpPr>
        <p:spPr>
          <a:xfrm>
            <a:off x="10549" y="1116553"/>
            <a:ext cx="914114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2.  Never study one verse or paragraph on its own</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80585B3-E2CD-6649-85A3-637DA2265E3C}"/>
              </a:ext>
            </a:extLst>
          </p:cNvPr>
          <p:cNvSpPr txBox="1"/>
          <p:nvPr/>
        </p:nvSpPr>
        <p:spPr>
          <a:xfrm>
            <a:off x="5237224" y="1153071"/>
            <a:ext cx="381642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Read a chapter or 2 before and after</a:t>
            </a:r>
          </a:p>
        </p:txBody>
      </p:sp>
      <p:sp>
        <p:nvSpPr>
          <p:cNvPr id="8" name="TextBox 7">
            <a:extLst>
              <a:ext uri="{FF2B5EF4-FFF2-40B4-BE49-F238E27FC236}">
                <a16:creationId xmlns:a16="http://schemas.microsoft.com/office/drawing/2014/main" id="{116FFC57-5979-E942-AB12-65715235D8E8}"/>
              </a:ext>
            </a:extLst>
          </p:cNvPr>
          <p:cNvSpPr txBox="1"/>
          <p:nvPr/>
        </p:nvSpPr>
        <p:spPr>
          <a:xfrm>
            <a:off x="389178" y="1480875"/>
            <a:ext cx="875482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i="1" dirty="0">
                <a:solidFill>
                  <a:schemeClr val="bg1"/>
                </a:solidFill>
                <a:latin typeface="Times New Roman" panose="02020603050405020304" pitchFamily="18" charset="0"/>
                <a:cs typeface="Times New Roman" panose="02020603050405020304" pitchFamily="18" charset="0"/>
              </a:rPr>
              <a:t>A text taken out of context, becomes a pretext</a:t>
            </a:r>
          </a:p>
        </p:txBody>
      </p:sp>
    </p:spTree>
    <p:extLst>
      <p:ext uri="{BB962C8B-B14F-4D97-AF65-F5344CB8AC3E}">
        <p14:creationId xmlns:p14="http://schemas.microsoft.com/office/powerpoint/2010/main" val="794021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C09FE1B-B996-A44E-A2FB-700575840813}"/>
              </a:ext>
            </a:extLst>
          </p:cNvPr>
          <p:cNvSpPr txBox="1"/>
          <p:nvPr/>
        </p:nvSpPr>
        <p:spPr>
          <a:xfrm>
            <a:off x="2856" y="15028"/>
            <a:ext cx="9141143"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Understanding and Interpreting the Bible</a:t>
            </a:r>
          </a:p>
        </p:txBody>
      </p:sp>
      <p:sp>
        <p:nvSpPr>
          <p:cNvPr id="11" name="Rectangle 10">
            <a:extLst>
              <a:ext uri="{FF2B5EF4-FFF2-40B4-BE49-F238E27FC236}">
                <a16:creationId xmlns:a16="http://schemas.microsoft.com/office/drawing/2014/main" id="{7575FEB3-0545-F54D-B38B-8466BE798010}"/>
              </a:ext>
            </a:extLst>
          </p:cNvPr>
          <p:cNvSpPr/>
          <p:nvPr/>
        </p:nvSpPr>
        <p:spPr>
          <a:xfrm>
            <a:off x="953343" y="3604827"/>
            <a:ext cx="7272807" cy="1477328"/>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rPr>
              <a:t>1 Corinthians 11:2–3 (ESV) </a:t>
            </a:r>
            <a:endParaRPr lang="en-AU" dirty="0">
              <a:latin typeface="Times New Roman" panose="02020603050405020304" pitchFamily="18" charset="0"/>
              <a:ea typeface="Times New Roman" panose="02020603050405020304" pitchFamily="18" charset="0"/>
            </a:endParaRPr>
          </a:p>
          <a:p>
            <a:pPr indent="152400"/>
            <a:r>
              <a:rPr lang="en-AU" b="1" baseline="30000" dirty="0">
                <a:latin typeface="Comic Sans MS" panose="030F0902030302020204" pitchFamily="66" charset="0"/>
                <a:ea typeface="Times New Roman" panose="02020603050405020304" pitchFamily="18" charset="0"/>
              </a:rPr>
              <a:t>2 </a:t>
            </a:r>
            <a:r>
              <a:rPr lang="en-AU" dirty="0">
                <a:latin typeface="Comic Sans MS" panose="030F0902030302020204" pitchFamily="66" charset="0"/>
                <a:ea typeface="Times New Roman" panose="02020603050405020304" pitchFamily="18" charset="0"/>
              </a:rPr>
              <a:t>Now I commend you because you remember me in everything and maintain the </a:t>
            </a:r>
            <a:r>
              <a:rPr lang="en-AU" u="sng" dirty="0">
                <a:latin typeface="Comic Sans MS" panose="030F0902030302020204" pitchFamily="66" charset="0"/>
                <a:ea typeface="Times New Roman" panose="02020603050405020304" pitchFamily="18" charset="0"/>
              </a:rPr>
              <a:t>traditions</a:t>
            </a:r>
            <a:r>
              <a:rPr lang="en-AU" dirty="0">
                <a:latin typeface="Comic Sans MS" panose="030F0902030302020204" pitchFamily="66" charset="0"/>
                <a:ea typeface="Times New Roman" panose="02020603050405020304" pitchFamily="18" charset="0"/>
              </a:rPr>
              <a:t> even as I delivered them to you.  </a:t>
            </a:r>
            <a:r>
              <a:rPr lang="en-AU" b="1" baseline="30000" dirty="0">
                <a:latin typeface="Comic Sans MS" panose="030F0902030302020204" pitchFamily="66" charset="0"/>
                <a:ea typeface="Times New Roman" panose="02020603050405020304" pitchFamily="18" charset="0"/>
              </a:rPr>
              <a:t>3 </a:t>
            </a:r>
            <a:r>
              <a:rPr lang="en-AU" dirty="0">
                <a:latin typeface="Comic Sans MS" panose="030F0902030302020204" pitchFamily="66" charset="0"/>
                <a:ea typeface="Times New Roman" panose="02020603050405020304" pitchFamily="18" charset="0"/>
              </a:rPr>
              <a:t>But I want you to understand that the head of every man is Christ, the head of a wife is her husband, and the head of Christ is God. </a:t>
            </a:r>
            <a:endParaRPr lang="en-AU" dirty="0">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38761D73-6D98-DE49-A459-71E8E8581EF2}"/>
              </a:ext>
            </a:extLst>
          </p:cNvPr>
          <p:cNvSpPr txBox="1"/>
          <p:nvPr/>
        </p:nvSpPr>
        <p:spPr>
          <a:xfrm>
            <a:off x="19176" y="443692"/>
            <a:ext cx="9141143" cy="677108"/>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Exegesis Vs Eisegesis –</a:t>
            </a:r>
            <a:r>
              <a:rPr lang="en-AU" sz="2000" dirty="0">
                <a:solidFill>
                  <a:schemeClr val="bg1"/>
                </a:solidFill>
                <a:latin typeface="Times New Roman" panose="02020603050405020304" pitchFamily="18" charset="0"/>
                <a:cs typeface="Times New Roman" panose="02020603050405020304" pitchFamily="18" charset="0"/>
              </a:rPr>
              <a:t> </a:t>
            </a:r>
            <a:r>
              <a:rPr lang="en-AU" dirty="0">
                <a:solidFill>
                  <a:schemeClr val="bg1"/>
                </a:solidFill>
                <a:latin typeface="Times New Roman" panose="02020603050405020304" pitchFamily="18" charset="0"/>
                <a:cs typeface="Times New Roman" panose="02020603050405020304" pitchFamily="18" charset="0"/>
              </a:rPr>
              <a:t>Let the Scriptures shape my understanding of God,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rather than letting my understanding of God shape what the Scriptures say</a:t>
            </a:r>
          </a:p>
        </p:txBody>
      </p:sp>
      <p:sp>
        <p:nvSpPr>
          <p:cNvPr id="6" name="TextBox 5">
            <a:extLst>
              <a:ext uri="{FF2B5EF4-FFF2-40B4-BE49-F238E27FC236}">
                <a16:creationId xmlns:a16="http://schemas.microsoft.com/office/drawing/2014/main" id="{BD5956B5-B0C0-E545-A9B9-A1D9882F80C8}"/>
              </a:ext>
            </a:extLst>
          </p:cNvPr>
          <p:cNvSpPr txBox="1"/>
          <p:nvPr/>
        </p:nvSpPr>
        <p:spPr>
          <a:xfrm>
            <a:off x="10549" y="1116553"/>
            <a:ext cx="914114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2.  Never study one verse or paragraph on its own</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80585B3-E2CD-6649-85A3-637DA2265E3C}"/>
              </a:ext>
            </a:extLst>
          </p:cNvPr>
          <p:cNvSpPr txBox="1"/>
          <p:nvPr/>
        </p:nvSpPr>
        <p:spPr>
          <a:xfrm>
            <a:off x="5237224" y="1153071"/>
            <a:ext cx="381642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Read a chapter or 2 before and after</a:t>
            </a:r>
          </a:p>
        </p:txBody>
      </p:sp>
      <p:sp>
        <p:nvSpPr>
          <p:cNvPr id="8" name="TextBox 7">
            <a:extLst>
              <a:ext uri="{FF2B5EF4-FFF2-40B4-BE49-F238E27FC236}">
                <a16:creationId xmlns:a16="http://schemas.microsoft.com/office/drawing/2014/main" id="{116FFC57-5979-E942-AB12-65715235D8E8}"/>
              </a:ext>
            </a:extLst>
          </p:cNvPr>
          <p:cNvSpPr txBox="1"/>
          <p:nvPr/>
        </p:nvSpPr>
        <p:spPr>
          <a:xfrm>
            <a:off x="389178" y="1432905"/>
            <a:ext cx="875482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i="1" dirty="0">
                <a:solidFill>
                  <a:schemeClr val="bg1"/>
                </a:solidFill>
                <a:latin typeface="Times New Roman" panose="02020603050405020304" pitchFamily="18" charset="0"/>
                <a:cs typeface="Times New Roman" panose="02020603050405020304" pitchFamily="18" charset="0"/>
              </a:rPr>
              <a:t>A text taken out of context, becomes a pretext</a:t>
            </a:r>
          </a:p>
        </p:txBody>
      </p:sp>
      <p:sp>
        <p:nvSpPr>
          <p:cNvPr id="9" name="TextBox 8">
            <a:extLst>
              <a:ext uri="{FF2B5EF4-FFF2-40B4-BE49-F238E27FC236}">
                <a16:creationId xmlns:a16="http://schemas.microsoft.com/office/drawing/2014/main" id="{E1F4C158-8C25-B341-8365-0321BA531794}"/>
              </a:ext>
            </a:extLst>
          </p:cNvPr>
          <p:cNvSpPr txBox="1"/>
          <p:nvPr/>
        </p:nvSpPr>
        <p:spPr>
          <a:xfrm>
            <a:off x="3516" y="1728498"/>
            <a:ext cx="914114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3.  Understand the historical context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41A5A81-C7FF-464E-9342-6D5B5E5A9EB3}"/>
              </a:ext>
            </a:extLst>
          </p:cNvPr>
          <p:cNvSpPr txBox="1"/>
          <p:nvPr/>
        </p:nvSpPr>
        <p:spPr>
          <a:xfrm>
            <a:off x="3923928" y="1765016"/>
            <a:ext cx="512268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 did this mean to those it was written to?</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 does it therefore mean to us today?</a:t>
            </a:r>
          </a:p>
        </p:txBody>
      </p:sp>
    </p:spTree>
    <p:extLst>
      <p:ext uri="{BB962C8B-B14F-4D97-AF65-F5344CB8AC3E}">
        <p14:creationId xmlns:p14="http://schemas.microsoft.com/office/powerpoint/2010/main" val="192532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C09FE1B-B996-A44E-A2FB-700575840813}"/>
              </a:ext>
            </a:extLst>
          </p:cNvPr>
          <p:cNvSpPr txBox="1"/>
          <p:nvPr/>
        </p:nvSpPr>
        <p:spPr>
          <a:xfrm>
            <a:off x="2856" y="15028"/>
            <a:ext cx="9141143"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Understanding and Interpreting the Bible</a:t>
            </a:r>
          </a:p>
        </p:txBody>
      </p:sp>
      <p:sp>
        <p:nvSpPr>
          <p:cNvPr id="5" name="TextBox 4">
            <a:extLst>
              <a:ext uri="{FF2B5EF4-FFF2-40B4-BE49-F238E27FC236}">
                <a16:creationId xmlns:a16="http://schemas.microsoft.com/office/drawing/2014/main" id="{38761D73-6D98-DE49-A459-71E8E8581EF2}"/>
              </a:ext>
            </a:extLst>
          </p:cNvPr>
          <p:cNvSpPr txBox="1"/>
          <p:nvPr/>
        </p:nvSpPr>
        <p:spPr>
          <a:xfrm>
            <a:off x="19176" y="443692"/>
            <a:ext cx="9141143" cy="677108"/>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1.  Exegesis Vs Eisegesis –</a:t>
            </a:r>
            <a:r>
              <a:rPr lang="en-AU" sz="2000" dirty="0">
                <a:solidFill>
                  <a:schemeClr val="bg1"/>
                </a:solidFill>
                <a:latin typeface="Times New Roman" panose="02020603050405020304" pitchFamily="18" charset="0"/>
                <a:cs typeface="Times New Roman" panose="02020603050405020304" pitchFamily="18" charset="0"/>
              </a:rPr>
              <a:t> </a:t>
            </a:r>
            <a:r>
              <a:rPr lang="en-AU" dirty="0">
                <a:solidFill>
                  <a:schemeClr val="bg1"/>
                </a:solidFill>
                <a:latin typeface="Times New Roman" panose="02020603050405020304" pitchFamily="18" charset="0"/>
                <a:cs typeface="Times New Roman" panose="02020603050405020304" pitchFamily="18" charset="0"/>
              </a:rPr>
              <a:t>Let the Scriptures shape my understanding of God,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rather than letting my understanding of God shape what the Scriptures say</a:t>
            </a:r>
          </a:p>
        </p:txBody>
      </p:sp>
      <p:sp>
        <p:nvSpPr>
          <p:cNvPr id="6" name="TextBox 5">
            <a:extLst>
              <a:ext uri="{FF2B5EF4-FFF2-40B4-BE49-F238E27FC236}">
                <a16:creationId xmlns:a16="http://schemas.microsoft.com/office/drawing/2014/main" id="{BD5956B5-B0C0-E545-A9B9-A1D9882F80C8}"/>
              </a:ext>
            </a:extLst>
          </p:cNvPr>
          <p:cNvSpPr txBox="1"/>
          <p:nvPr/>
        </p:nvSpPr>
        <p:spPr>
          <a:xfrm>
            <a:off x="10549" y="1116553"/>
            <a:ext cx="914114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2.  Never study one verse or paragraph on its own</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80585B3-E2CD-6649-85A3-637DA2265E3C}"/>
              </a:ext>
            </a:extLst>
          </p:cNvPr>
          <p:cNvSpPr txBox="1"/>
          <p:nvPr/>
        </p:nvSpPr>
        <p:spPr>
          <a:xfrm>
            <a:off x="5237224" y="1153071"/>
            <a:ext cx="381642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Read a chapter or 2 before and after</a:t>
            </a:r>
          </a:p>
        </p:txBody>
      </p:sp>
      <p:sp>
        <p:nvSpPr>
          <p:cNvPr id="8" name="TextBox 7">
            <a:extLst>
              <a:ext uri="{FF2B5EF4-FFF2-40B4-BE49-F238E27FC236}">
                <a16:creationId xmlns:a16="http://schemas.microsoft.com/office/drawing/2014/main" id="{116FFC57-5979-E942-AB12-65715235D8E8}"/>
              </a:ext>
            </a:extLst>
          </p:cNvPr>
          <p:cNvSpPr txBox="1"/>
          <p:nvPr/>
        </p:nvSpPr>
        <p:spPr>
          <a:xfrm>
            <a:off x="389178" y="1432905"/>
            <a:ext cx="875482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i="1" dirty="0">
                <a:solidFill>
                  <a:schemeClr val="bg1"/>
                </a:solidFill>
                <a:latin typeface="Times New Roman" panose="02020603050405020304" pitchFamily="18" charset="0"/>
                <a:cs typeface="Times New Roman" panose="02020603050405020304" pitchFamily="18" charset="0"/>
              </a:rPr>
              <a:t>A text taken out of context, becomes a pretext</a:t>
            </a:r>
          </a:p>
        </p:txBody>
      </p:sp>
      <p:sp>
        <p:nvSpPr>
          <p:cNvPr id="9" name="TextBox 8">
            <a:extLst>
              <a:ext uri="{FF2B5EF4-FFF2-40B4-BE49-F238E27FC236}">
                <a16:creationId xmlns:a16="http://schemas.microsoft.com/office/drawing/2014/main" id="{E1F4C158-8C25-B341-8365-0321BA531794}"/>
              </a:ext>
            </a:extLst>
          </p:cNvPr>
          <p:cNvSpPr txBox="1"/>
          <p:nvPr/>
        </p:nvSpPr>
        <p:spPr>
          <a:xfrm>
            <a:off x="3516" y="1728498"/>
            <a:ext cx="914114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3.  Understand the historical context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41A5A81-C7FF-464E-9342-6D5B5E5A9EB3}"/>
              </a:ext>
            </a:extLst>
          </p:cNvPr>
          <p:cNvSpPr txBox="1"/>
          <p:nvPr/>
        </p:nvSpPr>
        <p:spPr>
          <a:xfrm>
            <a:off x="3923928" y="1765016"/>
            <a:ext cx="512268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 did this mean to those it was written to?</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What does it therefore mean to us today?</a:t>
            </a:r>
          </a:p>
        </p:txBody>
      </p:sp>
      <p:sp>
        <p:nvSpPr>
          <p:cNvPr id="14" name="TextBox 13">
            <a:extLst>
              <a:ext uri="{FF2B5EF4-FFF2-40B4-BE49-F238E27FC236}">
                <a16:creationId xmlns:a16="http://schemas.microsoft.com/office/drawing/2014/main" id="{A06359F0-582B-4B41-BE78-345C4747B7C1}"/>
              </a:ext>
            </a:extLst>
          </p:cNvPr>
          <p:cNvSpPr txBox="1"/>
          <p:nvPr/>
        </p:nvSpPr>
        <p:spPr>
          <a:xfrm>
            <a:off x="17585" y="2326375"/>
            <a:ext cx="455441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4.  Scripture helps to interpret Scripture</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45B22059-8EF9-9E47-AF77-5E0A8ABDD90E}"/>
              </a:ext>
            </a:extLst>
          </p:cNvPr>
          <p:cNvSpPr txBox="1"/>
          <p:nvPr/>
        </p:nvSpPr>
        <p:spPr>
          <a:xfrm>
            <a:off x="4211960" y="2362893"/>
            <a:ext cx="484872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‘Clear’ passages help to interpret  the ‘unclear’</a:t>
            </a:r>
          </a:p>
        </p:txBody>
      </p:sp>
      <p:sp>
        <p:nvSpPr>
          <p:cNvPr id="16" name="TextBox 15">
            <a:extLst>
              <a:ext uri="{FF2B5EF4-FFF2-40B4-BE49-F238E27FC236}">
                <a16:creationId xmlns:a16="http://schemas.microsoft.com/office/drawing/2014/main" id="{4C48761C-44FB-FB45-9496-3AA129EB4DEA}"/>
              </a:ext>
            </a:extLst>
          </p:cNvPr>
          <p:cNvSpPr txBox="1"/>
          <p:nvPr/>
        </p:nvSpPr>
        <p:spPr>
          <a:xfrm>
            <a:off x="179512" y="3542813"/>
            <a:ext cx="8435055" cy="461665"/>
          </a:xfrm>
          <a:prstGeom prst="rect">
            <a:avLst/>
          </a:prstGeom>
          <a:noFill/>
          <a:ln>
            <a:noFill/>
          </a:ln>
        </p:spPr>
        <p:txBody>
          <a:bodyPr wrap="square" rtlCol="0">
            <a:spAutoFit/>
          </a:bodyPr>
          <a:lstStyle/>
          <a:p>
            <a:r>
              <a:rPr lang="en-AU" sz="2400" dirty="0">
                <a:solidFill>
                  <a:schemeClr val="bg1"/>
                </a:solidFill>
                <a:latin typeface="Times New Roman" panose="02020603050405020304" pitchFamily="18" charset="0"/>
                <a:cs typeface="Times New Roman" panose="02020603050405020304" pitchFamily="18" charset="0"/>
              </a:rPr>
              <a:t>We don’t have to be ‘academics’ to read and understand the Bible</a:t>
            </a:r>
          </a:p>
        </p:txBody>
      </p:sp>
      <p:sp>
        <p:nvSpPr>
          <p:cNvPr id="17" name="TextBox 16">
            <a:extLst>
              <a:ext uri="{FF2B5EF4-FFF2-40B4-BE49-F238E27FC236}">
                <a16:creationId xmlns:a16="http://schemas.microsoft.com/office/drawing/2014/main" id="{315092ED-0C2D-8A4A-BEE7-E2ED49EF7E09}"/>
              </a:ext>
            </a:extLst>
          </p:cNvPr>
          <p:cNvSpPr txBox="1"/>
          <p:nvPr/>
        </p:nvSpPr>
        <p:spPr>
          <a:xfrm>
            <a:off x="575624" y="4004478"/>
            <a:ext cx="8485059"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we love Jesus, we will Love coming to know Him better through His written word</a:t>
            </a:r>
          </a:p>
        </p:txBody>
      </p:sp>
    </p:spTree>
    <p:extLst>
      <p:ext uri="{BB962C8B-B14F-4D97-AF65-F5344CB8AC3E}">
        <p14:creationId xmlns:p14="http://schemas.microsoft.com/office/powerpoint/2010/main" val="38012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007333"/>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21 </a:t>
            </a:r>
            <a:r>
              <a:rPr lang="en-AU" sz="2800" dirty="0">
                <a:solidFill>
                  <a:schemeClr val="bg1"/>
                </a:solidFill>
                <a:latin typeface="Times New Roman" panose="02020603050405020304" pitchFamily="18" charset="0"/>
                <a:ea typeface="Times New Roman" panose="02020603050405020304" pitchFamily="18" charset="0"/>
              </a:rPr>
              <a:t>Tell me, you who desire to be under the law, do you not listen to the law?  </a:t>
            </a:r>
            <a:r>
              <a:rPr lang="en-AU" sz="2800" b="1" baseline="30000" dirty="0">
                <a:solidFill>
                  <a:schemeClr val="bg1"/>
                </a:solidFill>
                <a:latin typeface="Times New Roman" panose="02020603050405020304" pitchFamily="18" charset="0"/>
                <a:ea typeface="Times New Roman" panose="02020603050405020304" pitchFamily="18" charset="0"/>
              </a:rPr>
              <a:t>22 </a:t>
            </a:r>
            <a:r>
              <a:rPr lang="en-AU" sz="2800" dirty="0">
                <a:solidFill>
                  <a:schemeClr val="bg1"/>
                </a:solidFill>
                <a:latin typeface="Times New Roman" panose="02020603050405020304" pitchFamily="18" charset="0"/>
                <a:ea typeface="Times New Roman" panose="02020603050405020304" pitchFamily="18" charset="0"/>
              </a:rPr>
              <a:t>For it is written that Abraham had two sons, one by a slave woman and one by a free woman.  </a:t>
            </a:r>
            <a:r>
              <a:rPr lang="en-AU" sz="2800" b="1" baseline="30000" dirty="0">
                <a:solidFill>
                  <a:schemeClr val="bg1"/>
                </a:solidFill>
                <a:latin typeface="Times New Roman" panose="02020603050405020304" pitchFamily="18" charset="0"/>
                <a:ea typeface="Times New Roman" panose="02020603050405020304" pitchFamily="18" charset="0"/>
              </a:rPr>
              <a:t>23 </a:t>
            </a:r>
            <a:r>
              <a:rPr lang="en-AU" sz="2800" dirty="0">
                <a:solidFill>
                  <a:schemeClr val="bg1"/>
                </a:solidFill>
                <a:latin typeface="Times New Roman" panose="02020603050405020304" pitchFamily="18" charset="0"/>
                <a:ea typeface="Times New Roman" panose="02020603050405020304" pitchFamily="18" charset="0"/>
              </a:rPr>
              <a:t>But the son of the slave was born according to the flesh, while the son of the free woman was born through promise.  </a:t>
            </a:r>
            <a:r>
              <a:rPr lang="en-AU" sz="2800" b="1" baseline="30000" dirty="0">
                <a:solidFill>
                  <a:schemeClr val="bg1"/>
                </a:solidFill>
                <a:latin typeface="Times New Roman" panose="02020603050405020304" pitchFamily="18" charset="0"/>
                <a:ea typeface="Times New Roman" panose="02020603050405020304" pitchFamily="18" charset="0"/>
              </a:rPr>
              <a:t>24 </a:t>
            </a:r>
            <a:r>
              <a:rPr lang="en-AU" sz="2800" dirty="0">
                <a:solidFill>
                  <a:schemeClr val="bg1"/>
                </a:solidFill>
                <a:latin typeface="Times New Roman" panose="02020603050405020304" pitchFamily="18" charset="0"/>
                <a:ea typeface="Times New Roman" panose="02020603050405020304" pitchFamily="18" charset="0"/>
              </a:rPr>
              <a:t>Now this may be interpreted allegorically:  these women are two covenants.  One is from Mount Sinai, bearing children for slavery; she is Hagar.  </a:t>
            </a:r>
            <a:r>
              <a:rPr lang="en-AU" sz="2800" b="1" baseline="30000" dirty="0">
                <a:solidFill>
                  <a:schemeClr val="bg1"/>
                </a:solidFill>
                <a:latin typeface="Times New Roman" panose="02020603050405020304" pitchFamily="18" charset="0"/>
                <a:ea typeface="Times New Roman" panose="02020603050405020304" pitchFamily="18" charset="0"/>
              </a:rPr>
              <a:t>25 </a:t>
            </a:r>
            <a:r>
              <a:rPr lang="en-AU" sz="2800" dirty="0">
                <a:solidFill>
                  <a:schemeClr val="bg1"/>
                </a:solidFill>
                <a:latin typeface="Times New Roman" panose="02020603050405020304" pitchFamily="18" charset="0"/>
                <a:ea typeface="Times New Roman" panose="02020603050405020304" pitchFamily="18" charset="0"/>
              </a:rPr>
              <a:t>Now Hagar is Mount Sinai in Arabia; she corresponds to the present Jerusalem, for she is in slavery with her children.</a:t>
            </a:r>
            <a:r>
              <a:rPr lang="en-AU" sz="2800" dirty="0">
                <a:solidFill>
                  <a:schemeClr val="bg1"/>
                </a:solidFill>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3875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66767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26 </a:t>
            </a:r>
            <a:r>
              <a:rPr lang="en-AU" sz="2800" dirty="0">
                <a:solidFill>
                  <a:schemeClr val="bg1"/>
                </a:solidFill>
                <a:latin typeface="Times New Roman" panose="02020603050405020304" pitchFamily="18" charset="0"/>
                <a:ea typeface="Times New Roman" panose="02020603050405020304" pitchFamily="18" charset="0"/>
              </a:rPr>
              <a:t>But the Jerusalem above is free, and she is our mother.  </a:t>
            </a:r>
            <a:r>
              <a:rPr lang="en-AU" sz="2800" b="1" baseline="30000" dirty="0">
                <a:solidFill>
                  <a:schemeClr val="bg1"/>
                </a:solidFill>
                <a:latin typeface="Times New Roman" panose="02020603050405020304" pitchFamily="18" charset="0"/>
                <a:ea typeface="Times New Roman" panose="02020603050405020304" pitchFamily="18" charset="0"/>
              </a:rPr>
              <a:t>27 </a:t>
            </a:r>
            <a:r>
              <a:rPr lang="en-AU" sz="2800" dirty="0">
                <a:solidFill>
                  <a:schemeClr val="bg1"/>
                </a:solidFill>
                <a:latin typeface="Times New Roman" panose="02020603050405020304" pitchFamily="18" charset="0"/>
                <a:ea typeface="Times New Roman" panose="02020603050405020304" pitchFamily="18" charset="0"/>
              </a:rPr>
              <a:t>For it is written, </a:t>
            </a:r>
            <a:endParaRPr lang="en-AU" sz="2000" dirty="0">
              <a:solidFill>
                <a:schemeClr val="bg1"/>
              </a:solidFill>
              <a:latin typeface="Calibri" panose="020F0502020204030204" pitchFamily="34" charset="0"/>
              <a:ea typeface="Times New Roman" panose="02020603050405020304" pitchFamily="18" charset="0"/>
            </a:endParaRPr>
          </a:p>
          <a:p>
            <a:pPr marL="609600" indent="-609600">
              <a:lnSpc>
                <a:spcPct val="115000"/>
              </a:lnSpc>
              <a:spcBef>
                <a:spcPts val="1200"/>
              </a:spcBef>
              <a:spcAft>
                <a:spcPts val="1000"/>
              </a:spcAft>
              <a:tabLst>
                <a:tab pos="127000" algn="r"/>
                <a:tab pos="254000" algn="l"/>
              </a:tabLst>
            </a:pPr>
            <a:r>
              <a:rPr lang="en-AU" sz="2800" dirty="0">
                <a:solidFill>
                  <a:schemeClr val="bg1"/>
                </a:solidFill>
                <a:latin typeface="Times New Roman" panose="02020603050405020304" pitchFamily="18" charset="0"/>
                <a:ea typeface="Times New Roman" panose="02020603050405020304" pitchFamily="18" charset="0"/>
              </a:rPr>
              <a:t>		“Rejoice, O barren one who does not bear; </a:t>
            </a:r>
            <a:endParaRPr lang="en-AU" sz="2000" dirty="0">
              <a:solidFill>
                <a:schemeClr val="bg1"/>
              </a:solidFill>
              <a:latin typeface="Calibri" panose="020F0502020204030204" pitchFamily="34" charset="0"/>
              <a:ea typeface="Times New Roman" panose="02020603050405020304" pitchFamily="18" charset="0"/>
            </a:endParaRPr>
          </a:p>
          <a:p>
            <a:pPr marL="609600" indent="-203200">
              <a:lnSpc>
                <a:spcPct val="115000"/>
              </a:lnSpc>
              <a:spcAft>
                <a:spcPts val="1000"/>
              </a:spcAft>
            </a:pPr>
            <a:r>
              <a:rPr lang="en-AU" sz="2800" dirty="0">
                <a:solidFill>
                  <a:schemeClr val="bg1"/>
                </a:solidFill>
                <a:latin typeface="Times New Roman" panose="02020603050405020304" pitchFamily="18" charset="0"/>
                <a:ea typeface="Times New Roman" panose="02020603050405020304" pitchFamily="18" charset="0"/>
              </a:rPr>
              <a:t>break forth and cry aloud, you who are not in labour! </a:t>
            </a:r>
            <a:endParaRPr lang="en-AU" sz="2000" dirty="0">
              <a:solidFill>
                <a:schemeClr val="bg1"/>
              </a:solidFill>
              <a:latin typeface="Calibri" panose="020F0502020204030204" pitchFamily="34" charset="0"/>
              <a:ea typeface="Times New Roman" panose="02020603050405020304" pitchFamily="18" charset="0"/>
            </a:endParaRPr>
          </a:p>
          <a:p>
            <a:pPr marL="609600" indent="-609600">
              <a:lnSpc>
                <a:spcPct val="115000"/>
              </a:lnSpc>
              <a:spcAft>
                <a:spcPts val="1000"/>
              </a:spcAft>
              <a:tabLst>
                <a:tab pos="127000" algn="r"/>
                <a:tab pos="254000" algn="l"/>
              </a:tabLst>
            </a:pPr>
            <a:r>
              <a:rPr lang="en-AU" sz="2800" dirty="0">
                <a:solidFill>
                  <a:schemeClr val="bg1"/>
                </a:solidFill>
                <a:latin typeface="Times New Roman" panose="02020603050405020304" pitchFamily="18" charset="0"/>
                <a:ea typeface="Times New Roman" panose="02020603050405020304" pitchFamily="18" charset="0"/>
              </a:rPr>
              <a:t>		For the children of the desolate one will be more </a:t>
            </a:r>
            <a:endParaRPr lang="en-AU" sz="2000" dirty="0">
              <a:solidFill>
                <a:schemeClr val="bg1"/>
              </a:solidFill>
              <a:latin typeface="Calibri" panose="020F0502020204030204" pitchFamily="34" charset="0"/>
              <a:ea typeface="Times New Roman" panose="02020603050405020304" pitchFamily="18" charset="0"/>
            </a:endParaRPr>
          </a:p>
          <a:p>
            <a:r>
              <a:rPr lang="en-AU" sz="2800" dirty="0">
                <a:solidFill>
                  <a:schemeClr val="bg1"/>
                </a:solidFill>
                <a:latin typeface="Times New Roman" panose="02020603050405020304" pitchFamily="18" charset="0"/>
                <a:ea typeface="Times New Roman" panose="02020603050405020304" pitchFamily="18" charset="0"/>
              </a:rPr>
              <a:t>than those of the one who has a husband.”</a:t>
            </a:r>
            <a:r>
              <a:rPr lang="en-AU" sz="2800" dirty="0">
                <a:solidFill>
                  <a:schemeClr val="bg1"/>
                </a:solidFill>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540300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4016292"/>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rPr>
              <a:t>28 </a:t>
            </a:r>
            <a:r>
              <a:rPr lang="en-AU" sz="2800" dirty="0">
                <a:solidFill>
                  <a:schemeClr val="bg1"/>
                </a:solidFill>
                <a:latin typeface="Times New Roman" panose="02020603050405020304" pitchFamily="18" charset="0"/>
                <a:ea typeface="Times New Roman" panose="02020603050405020304" pitchFamily="18" charset="0"/>
              </a:rPr>
              <a:t>Now you, brothers, like Isaac, are children of promise.  </a:t>
            </a:r>
            <a:r>
              <a:rPr lang="en-AU" sz="2800" b="1" baseline="30000" dirty="0">
                <a:solidFill>
                  <a:schemeClr val="bg1"/>
                </a:solidFill>
                <a:latin typeface="Times New Roman" panose="02020603050405020304" pitchFamily="18" charset="0"/>
                <a:ea typeface="Times New Roman" panose="02020603050405020304" pitchFamily="18" charset="0"/>
              </a:rPr>
              <a:t>29 </a:t>
            </a:r>
            <a:r>
              <a:rPr lang="en-AU" sz="2800" dirty="0">
                <a:solidFill>
                  <a:schemeClr val="bg1"/>
                </a:solidFill>
                <a:latin typeface="Times New Roman" panose="02020603050405020304" pitchFamily="18" charset="0"/>
                <a:ea typeface="Times New Roman" panose="02020603050405020304" pitchFamily="18" charset="0"/>
              </a:rPr>
              <a:t>But just as at that time he who was born according to the flesh persecuted him who was born according to the Spirit, so also it is now.  </a:t>
            </a:r>
            <a:r>
              <a:rPr lang="en-AU" sz="2800" b="1" baseline="30000" dirty="0">
                <a:solidFill>
                  <a:schemeClr val="bg1"/>
                </a:solidFill>
                <a:latin typeface="Times New Roman" panose="02020603050405020304" pitchFamily="18" charset="0"/>
                <a:ea typeface="Times New Roman" panose="02020603050405020304" pitchFamily="18" charset="0"/>
              </a:rPr>
              <a:t>30 </a:t>
            </a:r>
            <a:r>
              <a:rPr lang="en-AU" sz="2800" dirty="0">
                <a:solidFill>
                  <a:schemeClr val="bg1"/>
                </a:solidFill>
                <a:latin typeface="Times New Roman" panose="02020603050405020304" pitchFamily="18" charset="0"/>
                <a:ea typeface="Times New Roman" panose="02020603050405020304" pitchFamily="18" charset="0"/>
              </a:rPr>
              <a:t>But what does the Scripture say?  “Cast out the slave woman and her son, for the son of the slave woman shall not inherit with the son of the free woman.”  </a:t>
            </a:r>
            <a:r>
              <a:rPr lang="en-AU" sz="2800" b="1" baseline="30000" dirty="0">
                <a:solidFill>
                  <a:schemeClr val="bg1"/>
                </a:solidFill>
                <a:latin typeface="Times New Roman" panose="02020603050405020304" pitchFamily="18" charset="0"/>
                <a:ea typeface="Times New Roman" panose="02020603050405020304" pitchFamily="18" charset="0"/>
              </a:rPr>
              <a:t>31 </a:t>
            </a:r>
            <a:r>
              <a:rPr lang="en-AU" sz="2800" dirty="0">
                <a:solidFill>
                  <a:schemeClr val="bg1"/>
                </a:solidFill>
                <a:latin typeface="Times New Roman" panose="02020603050405020304" pitchFamily="18" charset="0"/>
                <a:ea typeface="Times New Roman" panose="02020603050405020304" pitchFamily="18" charset="0"/>
              </a:rPr>
              <a:t>So, brothers, we are not children of the slave but of the free woman.</a:t>
            </a:r>
            <a:r>
              <a:rPr lang="en-AU" sz="2800" dirty="0">
                <a:solidFill>
                  <a:schemeClr val="bg1"/>
                </a:solidFill>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563328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C09FE1B-B996-A44E-A2FB-700575840813}"/>
              </a:ext>
            </a:extLst>
          </p:cNvPr>
          <p:cNvSpPr txBox="1"/>
          <p:nvPr/>
        </p:nvSpPr>
        <p:spPr>
          <a:xfrm>
            <a:off x="2856" y="15028"/>
            <a:ext cx="9141143"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Understanding and Interpreting the Bible</a:t>
            </a:r>
          </a:p>
        </p:txBody>
      </p:sp>
    </p:spTree>
    <p:extLst>
      <p:ext uri="{BB962C8B-B14F-4D97-AF65-F5344CB8AC3E}">
        <p14:creationId xmlns:p14="http://schemas.microsoft.com/office/powerpoint/2010/main" val="339437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EDC23C5B-92D5-0841-BF6E-E8E680954E0B}"/>
              </a:ext>
            </a:extLst>
          </p:cNvPr>
          <p:cNvGraphicFramePr>
            <a:graphicFrameLocks noGrp="1"/>
          </p:cNvGraphicFramePr>
          <p:nvPr>
            <p:extLst>
              <p:ext uri="{D42A27DB-BD31-4B8C-83A1-F6EECF244321}">
                <p14:modId xmlns:p14="http://schemas.microsoft.com/office/powerpoint/2010/main" val="3489167143"/>
              </p:ext>
            </p:extLst>
          </p:nvPr>
        </p:nvGraphicFramePr>
        <p:xfrm>
          <a:off x="35496" y="1"/>
          <a:ext cx="9073008" cy="5202575"/>
        </p:xfrm>
        <a:graphic>
          <a:graphicData uri="http://schemas.openxmlformats.org/drawingml/2006/table">
            <a:tbl>
              <a:tblPr firstRow="1" bandRow="1">
                <a:tableStyleId>{5202B0CA-FC54-4496-8BCA-5EF66A818D29}</a:tableStyleId>
              </a:tblPr>
              <a:tblGrid>
                <a:gridCol w="4536504">
                  <a:extLst>
                    <a:ext uri="{9D8B030D-6E8A-4147-A177-3AD203B41FA5}">
                      <a16:colId xmlns:a16="http://schemas.microsoft.com/office/drawing/2014/main" val="537586195"/>
                    </a:ext>
                  </a:extLst>
                </a:gridCol>
                <a:gridCol w="4536504">
                  <a:extLst>
                    <a:ext uri="{9D8B030D-6E8A-4147-A177-3AD203B41FA5}">
                      <a16:colId xmlns:a16="http://schemas.microsoft.com/office/drawing/2014/main" val="1204273093"/>
                    </a:ext>
                  </a:extLst>
                </a:gridCol>
              </a:tblGrid>
              <a:tr h="521016">
                <a:tc>
                  <a:txBody>
                    <a:bodyPr/>
                    <a:lstStyle/>
                    <a:p>
                      <a:pPr algn="ctr"/>
                      <a:r>
                        <a:rPr lang="en-AU" sz="2800" dirty="0">
                          <a:solidFill>
                            <a:schemeClr val="bg1"/>
                          </a:solidFill>
                        </a:rPr>
                        <a:t>Ishmael</a:t>
                      </a:r>
                    </a:p>
                  </a:txBody>
                  <a:tcPr/>
                </a:tc>
                <a:tc>
                  <a:txBody>
                    <a:bodyPr/>
                    <a:lstStyle/>
                    <a:p>
                      <a:pPr algn="ctr"/>
                      <a:r>
                        <a:rPr lang="en-AU" sz="2800" dirty="0">
                          <a:solidFill>
                            <a:schemeClr val="bg1"/>
                          </a:solidFill>
                        </a:rPr>
                        <a:t>Isaac</a:t>
                      </a:r>
                    </a:p>
                  </a:txBody>
                  <a:tcPr/>
                </a:tc>
                <a:extLst>
                  <a:ext uri="{0D108BD9-81ED-4DB2-BD59-A6C34878D82A}">
                    <a16:rowId xmlns:a16="http://schemas.microsoft.com/office/drawing/2014/main" val="1547426066"/>
                  </a:ext>
                </a:extLst>
              </a:tr>
              <a:tr h="460574">
                <a:tc>
                  <a:txBody>
                    <a:bodyPr/>
                    <a:lstStyle/>
                    <a:p>
                      <a:pPr algn="ctr"/>
                      <a:r>
                        <a:rPr lang="en-AU" dirty="0"/>
                        <a:t>Hagar</a:t>
                      </a:r>
                    </a:p>
                  </a:txBody>
                  <a:tcPr/>
                </a:tc>
                <a:tc>
                  <a:txBody>
                    <a:bodyPr/>
                    <a:lstStyle/>
                    <a:p>
                      <a:pPr algn="ctr"/>
                      <a:r>
                        <a:rPr lang="en-AU" dirty="0"/>
                        <a:t>Sarah</a:t>
                      </a:r>
                    </a:p>
                  </a:txBody>
                  <a:tcPr/>
                </a:tc>
                <a:extLst>
                  <a:ext uri="{0D108BD9-81ED-4DB2-BD59-A6C34878D82A}">
                    <a16:rowId xmlns:a16="http://schemas.microsoft.com/office/drawing/2014/main" val="2040440259"/>
                  </a:ext>
                </a:extLst>
              </a:tr>
              <a:tr h="460574">
                <a:tc>
                  <a:txBody>
                    <a:bodyPr/>
                    <a:lstStyle/>
                    <a:p>
                      <a:pPr algn="ctr"/>
                      <a:r>
                        <a:rPr lang="en-AU" dirty="0"/>
                        <a:t>Slave woman</a:t>
                      </a:r>
                    </a:p>
                  </a:txBody>
                  <a:tcPr/>
                </a:tc>
                <a:tc>
                  <a:txBody>
                    <a:bodyPr/>
                    <a:lstStyle/>
                    <a:p>
                      <a:pPr algn="ctr"/>
                      <a:r>
                        <a:rPr lang="en-AU" dirty="0"/>
                        <a:t>Free woman</a:t>
                      </a:r>
                    </a:p>
                  </a:txBody>
                  <a:tcPr/>
                </a:tc>
                <a:extLst>
                  <a:ext uri="{0D108BD9-81ED-4DB2-BD59-A6C34878D82A}">
                    <a16:rowId xmlns:a16="http://schemas.microsoft.com/office/drawing/2014/main" val="4282460580"/>
                  </a:ext>
                </a:extLst>
              </a:tr>
              <a:tr h="695076">
                <a:tc>
                  <a:txBody>
                    <a:bodyPr/>
                    <a:lstStyle/>
                    <a:p>
                      <a:pPr algn="ctr"/>
                      <a:r>
                        <a:rPr lang="en-AU" dirty="0"/>
                        <a:t>Born according to flesh</a:t>
                      </a:r>
                    </a:p>
                    <a:p>
                      <a:pPr algn="ctr"/>
                      <a:r>
                        <a:rPr lang="en-AU" dirty="0"/>
                        <a:t>(took things into their own hands)</a:t>
                      </a:r>
                    </a:p>
                  </a:txBody>
                  <a:tcPr>
                    <a:lnB>
                      <a:noFill/>
                    </a:lnB>
                  </a:tcPr>
                </a:tc>
                <a:tc>
                  <a:txBody>
                    <a:bodyPr/>
                    <a:lstStyle/>
                    <a:p>
                      <a:pPr algn="ctr"/>
                      <a:r>
                        <a:rPr lang="en-AU" dirty="0"/>
                        <a:t>Born according to promise (miracle of God)</a:t>
                      </a:r>
                    </a:p>
                  </a:txBody>
                  <a:tcPr>
                    <a:lnB>
                      <a:noFill/>
                    </a:lnB>
                  </a:tcPr>
                </a:tc>
                <a:extLst>
                  <a:ext uri="{0D108BD9-81ED-4DB2-BD59-A6C34878D82A}">
                    <a16:rowId xmlns:a16="http://schemas.microsoft.com/office/drawing/2014/main" val="2784611881"/>
                  </a:ext>
                </a:extLst>
              </a:tr>
              <a:tr h="460574">
                <a:tc>
                  <a:txBody>
                    <a:bodyPr/>
                    <a:lstStyle/>
                    <a:p>
                      <a:pPr algn="ctr"/>
                      <a:r>
                        <a:rPr lang="en-AU" dirty="0"/>
                        <a:t>Ishmael persecuted Isaac</a:t>
                      </a:r>
                    </a:p>
                  </a:txBody>
                  <a:tcPr>
                    <a:lnT>
                      <a:noFill/>
                    </a:lnT>
                    <a:lnB>
                      <a:noFill/>
                    </a:lnB>
                  </a:tcPr>
                </a:tc>
                <a:tc>
                  <a:txBody>
                    <a:bodyPr/>
                    <a:lstStyle/>
                    <a:p>
                      <a:pPr algn="ctr"/>
                      <a:endParaRPr lang="en-AU" dirty="0"/>
                    </a:p>
                  </a:txBody>
                  <a:tcPr>
                    <a:lnT>
                      <a:noFill/>
                    </a:lnT>
                    <a:lnB>
                      <a:noFill/>
                    </a:lnB>
                  </a:tcPr>
                </a:tc>
                <a:extLst>
                  <a:ext uri="{0D108BD9-81ED-4DB2-BD59-A6C34878D82A}">
                    <a16:rowId xmlns:a16="http://schemas.microsoft.com/office/drawing/2014/main" val="1130473707"/>
                  </a:ext>
                </a:extLst>
              </a:tr>
              <a:tr h="460574">
                <a:tc>
                  <a:txBody>
                    <a:bodyPr/>
                    <a:lstStyle/>
                    <a:p>
                      <a:pPr algn="ctr"/>
                      <a:r>
                        <a:rPr lang="en-AU" dirty="0"/>
                        <a:t>Was cast out – not to inherit</a:t>
                      </a:r>
                    </a:p>
                  </a:txBody>
                  <a:tcPr>
                    <a:lnT>
                      <a:noFill/>
                    </a:lnT>
                  </a:tcPr>
                </a:tc>
                <a:tc>
                  <a:txBody>
                    <a:bodyPr/>
                    <a:lstStyle/>
                    <a:p>
                      <a:pPr algn="ctr"/>
                      <a:endParaRPr lang="en-AU" dirty="0"/>
                    </a:p>
                  </a:txBody>
                  <a:tcPr>
                    <a:lnT>
                      <a:noFill/>
                    </a:lnT>
                  </a:tcPr>
                </a:tc>
                <a:extLst>
                  <a:ext uri="{0D108BD9-81ED-4DB2-BD59-A6C34878D82A}">
                    <a16:rowId xmlns:a16="http://schemas.microsoft.com/office/drawing/2014/main" val="2555408706"/>
                  </a:ext>
                </a:extLst>
              </a:tr>
              <a:tr h="0">
                <a:tc>
                  <a:txBody>
                    <a:bodyPr/>
                    <a:lstStyle/>
                    <a:p>
                      <a:pPr algn="ctr"/>
                      <a:endParaRPr lang="en-AU" sz="800" dirty="0"/>
                    </a:p>
                  </a:txBody>
                  <a:tcPr/>
                </a:tc>
                <a:tc>
                  <a:txBody>
                    <a:bodyPr/>
                    <a:lstStyle/>
                    <a:p>
                      <a:pPr algn="ctr"/>
                      <a:endParaRPr lang="en-AU" sz="800" dirty="0"/>
                    </a:p>
                  </a:txBody>
                  <a:tcPr/>
                </a:tc>
                <a:extLst>
                  <a:ext uri="{0D108BD9-81ED-4DB2-BD59-A6C34878D82A}">
                    <a16:rowId xmlns:a16="http://schemas.microsoft.com/office/drawing/2014/main" val="3607367881"/>
                  </a:ext>
                </a:extLst>
              </a:tr>
              <a:tr h="643609">
                <a:tc>
                  <a:txBody>
                    <a:bodyPr/>
                    <a:lstStyle/>
                    <a:p>
                      <a:pPr algn="ctr"/>
                      <a:endParaRPr lang="en-AU" dirty="0"/>
                    </a:p>
                  </a:txBody>
                  <a:tcPr/>
                </a:tc>
                <a:tc>
                  <a:txBody>
                    <a:bodyPr/>
                    <a:lstStyle/>
                    <a:p>
                      <a:pPr algn="ctr"/>
                      <a:endParaRPr lang="en-AU" dirty="0"/>
                    </a:p>
                  </a:txBody>
                  <a:tcPr/>
                </a:tc>
                <a:extLst>
                  <a:ext uri="{0D108BD9-81ED-4DB2-BD59-A6C34878D82A}">
                    <a16:rowId xmlns:a16="http://schemas.microsoft.com/office/drawing/2014/main" val="3925865930"/>
                  </a:ext>
                </a:extLst>
              </a:tr>
              <a:tr h="643609">
                <a:tc>
                  <a:txBody>
                    <a:bodyPr/>
                    <a:lstStyle/>
                    <a:p>
                      <a:pPr algn="ctr"/>
                      <a:endParaRPr lang="en-AU" dirty="0"/>
                    </a:p>
                  </a:txBody>
                  <a:tcPr/>
                </a:tc>
                <a:tc>
                  <a:txBody>
                    <a:bodyPr/>
                    <a:lstStyle/>
                    <a:p>
                      <a:pPr algn="ctr"/>
                      <a:endParaRPr lang="en-AU" dirty="0"/>
                    </a:p>
                  </a:txBody>
                  <a:tcPr/>
                </a:tc>
                <a:extLst>
                  <a:ext uri="{0D108BD9-81ED-4DB2-BD59-A6C34878D82A}">
                    <a16:rowId xmlns:a16="http://schemas.microsoft.com/office/drawing/2014/main" val="490254282"/>
                  </a:ext>
                </a:extLst>
              </a:tr>
              <a:tr h="643609">
                <a:tc>
                  <a:txBody>
                    <a:bodyPr/>
                    <a:lstStyle/>
                    <a:p>
                      <a:pPr algn="ctr"/>
                      <a:endParaRPr lang="en-AU" dirty="0"/>
                    </a:p>
                  </a:txBody>
                  <a:tcPr/>
                </a:tc>
                <a:tc>
                  <a:txBody>
                    <a:bodyPr/>
                    <a:lstStyle/>
                    <a:p>
                      <a:pPr algn="ctr"/>
                      <a:endParaRPr lang="en-AU" dirty="0"/>
                    </a:p>
                  </a:txBody>
                  <a:tcPr/>
                </a:tc>
                <a:extLst>
                  <a:ext uri="{0D108BD9-81ED-4DB2-BD59-A6C34878D82A}">
                    <a16:rowId xmlns:a16="http://schemas.microsoft.com/office/drawing/2014/main" val="3447467175"/>
                  </a:ext>
                </a:extLst>
              </a:tr>
            </a:tbl>
          </a:graphicData>
        </a:graphic>
      </p:graphicFrame>
      <p:cxnSp>
        <p:nvCxnSpPr>
          <p:cNvPr id="4" name="Straight Connector 3">
            <a:extLst>
              <a:ext uri="{FF2B5EF4-FFF2-40B4-BE49-F238E27FC236}">
                <a16:creationId xmlns:a16="http://schemas.microsoft.com/office/drawing/2014/main" id="{0CFCEDEB-5244-4F47-A282-5AC39ADE2B88}"/>
              </a:ext>
            </a:extLst>
          </p:cNvPr>
          <p:cNvCxnSpPr>
            <a:cxnSpLocks/>
          </p:cNvCxnSpPr>
          <p:nvPr/>
        </p:nvCxnSpPr>
        <p:spPr>
          <a:xfrm>
            <a:off x="755576" y="3145532"/>
            <a:ext cx="741682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092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575FEB3-0545-F54D-B38B-8466BE798010}"/>
              </a:ext>
            </a:extLst>
          </p:cNvPr>
          <p:cNvSpPr/>
          <p:nvPr/>
        </p:nvSpPr>
        <p:spPr>
          <a:xfrm>
            <a:off x="0" y="0"/>
            <a:ext cx="9144000" cy="5262979"/>
          </a:xfrm>
          <a:prstGeom prst="rect">
            <a:avLst/>
          </a:prstGeom>
          <a:solidFill>
            <a:schemeClr val="bg1"/>
          </a:solidFill>
        </p:spPr>
        <p:txBody>
          <a:bodyPr wrap="square">
            <a:spAutoFit/>
          </a:bodyPr>
          <a:lstStyle/>
          <a:p>
            <a:r>
              <a:rPr lang="en-AU" sz="2400" dirty="0">
                <a:latin typeface="Comic Sans MS" panose="030F0902030302020204" pitchFamily="66" charset="0"/>
                <a:ea typeface="Times New Roman" panose="02020603050405020304" pitchFamily="18" charset="0"/>
              </a:rPr>
              <a:t>Genesis 21:(ESV)    </a:t>
            </a:r>
            <a:endParaRPr lang="en-AU" sz="2400" dirty="0">
              <a:latin typeface="Times New Roman" panose="02020603050405020304" pitchFamily="18" charset="0"/>
              <a:ea typeface="Times New Roman" panose="02020603050405020304" pitchFamily="18" charset="0"/>
            </a:endParaRPr>
          </a:p>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And the child grew and was weaned.  And Abraham made a great feast on the day that Isaac was weaned.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But Sarah saw the son of Hagar the Egyptian, whom she had borne to Abraham, laughing.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So she said to Abraham, “Cast out this slave woman with her son, for the son of this slave woman shall not be heir with my son Isaac.”  </a:t>
            </a:r>
          </a:p>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And the thing was very displeasing to Abraham on account of his son.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But God said to Abraham, “Be not displeased because of the boy and because of your slave woman.  Whatever Sarah says to you, do as she tells you, for through </a:t>
            </a:r>
            <a:r>
              <a:rPr lang="en-AU" sz="2400" b="1" dirty="0">
                <a:latin typeface="Comic Sans MS" panose="030F0902030302020204" pitchFamily="66" charset="0"/>
                <a:ea typeface="Times New Roman" panose="02020603050405020304" pitchFamily="18" charset="0"/>
                <a:cs typeface="Times New Roman" panose="02020603050405020304" pitchFamily="18" charset="0"/>
              </a:rPr>
              <a:t>Isaac</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shall your offspring be </a:t>
            </a:r>
            <a:r>
              <a:rPr lang="en-AU" sz="2400" u="sng" dirty="0">
                <a:latin typeface="Comic Sans MS" panose="030F0902030302020204" pitchFamily="66" charset="0"/>
                <a:ea typeface="Times New Roman" panose="02020603050405020304" pitchFamily="18" charset="0"/>
                <a:cs typeface="Times New Roman" panose="02020603050405020304" pitchFamily="18" charset="0"/>
              </a:rPr>
              <a:t>named</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And I will make a nation of the son of the slave woman also, because he is your offspring.”</a:t>
            </a:r>
            <a:r>
              <a:rPr lang="en-AU" sz="2400" dirty="0"/>
              <a:t> </a:t>
            </a:r>
            <a:endParaRPr lang="en-AU" sz="24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550228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C09FE1B-B996-A44E-A2FB-700575840813}"/>
              </a:ext>
            </a:extLst>
          </p:cNvPr>
          <p:cNvSpPr txBox="1"/>
          <p:nvPr/>
        </p:nvSpPr>
        <p:spPr>
          <a:xfrm>
            <a:off x="2856" y="15028"/>
            <a:ext cx="9141143"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Understanding and Interpreting the Bible</a:t>
            </a:r>
          </a:p>
        </p:txBody>
      </p:sp>
      <p:sp>
        <p:nvSpPr>
          <p:cNvPr id="12" name="TextBox 11">
            <a:extLst>
              <a:ext uri="{FF2B5EF4-FFF2-40B4-BE49-F238E27FC236}">
                <a16:creationId xmlns:a16="http://schemas.microsoft.com/office/drawing/2014/main" id="{2C42B717-A89C-BE49-AFD8-03907D27D1F1}"/>
              </a:ext>
            </a:extLst>
          </p:cNvPr>
          <p:cNvSpPr txBox="1"/>
          <p:nvPr/>
        </p:nvSpPr>
        <p:spPr>
          <a:xfrm>
            <a:off x="0" y="415095"/>
            <a:ext cx="882047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 allegory – finding a story with a deeper meaning</a:t>
            </a:r>
          </a:p>
        </p:txBody>
      </p:sp>
    </p:spTree>
    <p:extLst>
      <p:ext uri="{BB962C8B-B14F-4D97-AF65-F5344CB8AC3E}">
        <p14:creationId xmlns:p14="http://schemas.microsoft.com/office/powerpoint/2010/main" val="212281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EDC23C5B-92D5-0841-BF6E-E8E680954E0B}"/>
              </a:ext>
            </a:extLst>
          </p:cNvPr>
          <p:cNvGraphicFramePr>
            <a:graphicFrameLocks noGrp="1"/>
          </p:cNvGraphicFramePr>
          <p:nvPr/>
        </p:nvGraphicFramePr>
        <p:xfrm>
          <a:off x="35496" y="1"/>
          <a:ext cx="9073008" cy="5202575"/>
        </p:xfrm>
        <a:graphic>
          <a:graphicData uri="http://schemas.openxmlformats.org/drawingml/2006/table">
            <a:tbl>
              <a:tblPr firstRow="1" bandRow="1">
                <a:tableStyleId>{5202B0CA-FC54-4496-8BCA-5EF66A818D29}</a:tableStyleId>
              </a:tblPr>
              <a:tblGrid>
                <a:gridCol w="4536504">
                  <a:extLst>
                    <a:ext uri="{9D8B030D-6E8A-4147-A177-3AD203B41FA5}">
                      <a16:colId xmlns:a16="http://schemas.microsoft.com/office/drawing/2014/main" val="537586195"/>
                    </a:ext>
                  </a:extLst>
                </a:gridCol>
                <a:gridCol w="4536504">
                  <a:extLst>
                    <a:ext uri="{9D8B030D-6E8A-4147-A177-3AD203B41FA5}">
                      <a16:colId xmlns:a16="http://schemas.microsoft.com/office/drawing/2014/main" val="1204273093"/>
                    </a:ext>
                  </a:extLst>
                </a:gridCol>
              </a:tblGrid>
              <a:tr h="521016">
                <a:tc>
                  <a:txBody>
                    <a:bodyPr/>
                    <a:lstStyle/>
                    <a:p>
                      <a:pPr algn="ctr"/>
                      <a:r>
                        <a:rPr lang="en-AU" sz="2800" dirty="0">
                          <a:solidFill>
                            <a:schemeClr val="bg1"/>
                          </a:solidFill>
                        </a:rPr>
                        <a:t>Ishmael</a:t>
                      </a:r>
                    </a:p>
                  </a:txBody>
                  <a:tcPr/>
                </a:tc>
                <a:tc>
                  <a:txBody>
                    <a:bodyPr/>
                    <a:lstStyle/>
                    <a:p>
                      <a:pPr algn="ctr"/>
                      <a:r>
                        <a:rPr lang="en-AU" sz="2800" dirty="0">
                          <a:solidFill>
                            <a:schemeClr val="bg1"/>
                          </a:solidFill>
                        </a:rPr>
                        <a:t>Isaac</a:t>
                      </a:r>
                    </a:p>
                  </a:txBody>
                  <a:tcPr/>
                </a:tc>
                <a:extLst>
                  <a:ext uri="{0D108BD9-81ED-4DB2-BD59-A6C34878D82A}">
                    <a16:rowId xmlns:a16="http://schemas.microsoft.com/office/drawing/2014/main" val="1547426066"/>
                  </a:ext>
                </a:extLst>
              </a:tr>
              <a:tr h="460574">
                <a:tc>
                  <a:txBody>
                    <a:bodyPr/>
                    <a:lstStyle/>
                    <a:p>
                      <a:pPr algn="ctr"/>
                      <a:r>
                        <a:rPr lang="en-AU" dirty="0"/>
                        <a:t>Hagar</a:t>
                      </a:r>
                    </a:p>
                  </a:txBody>
                  <a:tcPr/>
                </a:tc>
                <a:tc>
                  <a:txBody>
                    <a:bodyPr/>
                    <a:lstStyle/>
                    <a:p>
                      <a:pPr algn="ctr"/>
                      <a:r>
                        <a:rPr lang="en-AU" dirty="0"/>
                        <a:t>Sarah</a:t>
                      </a:r>
                    </a:p>
                  </a:txBody>
                  <a:tcPr/>
                </a:tc>
                <a:extLst>
                  <a:ext uri="{0D108BD9-81ED-4DB2-BD59-A6C34878D82A}">
                    <a16:rowId xmlns:a16="http://schemas.microsoft.com/office/drawing/2014/main" val="2040440259"/>
                  </a:ext>
                </a:extLst>
              </a:tr>
              <a:tr h="460574">
                <a:tc>
                  <a:txBody>
                    <a:bodyPr/>
                    <a:lstStyle/>
                    <a:p>
                      <a:pPr algn="ctr"/>
                      <a:r>
                        <a:rPr lang="en-AU" dirty="0"/>
                        <a:t>Slave woman</a:t>
                      </a:r>
                    </a:p>
                  </a:txBody>
                  <a:tcPr/>
                </a:tc>
                <a:tc>
                  <a:txBody>
                    <a:bodyPr/>
                    <a:lstStyle/>
                    <a:p>
                      <a:pPr algn="ctr"/>
                      <a:r>
                        <a:rPr lang="en-AU" dirty="0"/>
                        <a:t>Free woman</a:t>
                      </a:r>
                    </a:p>
                  </a:txBody>
                  <a:tcPr/>
                </a:tc>
                <a:extLst>
                  <a:ext uri="{0D108BD9-81ED-4DB2-BD59-A6C34878D82A}">
                    <a16:rowId xmlns:a16="http://schemas.microsoft.com/office/drawing/2014/main" val="4282460580"/>
                  </a:ext>
                </a:extLst>
              </a:tr>
              <a:tr h="695076">
                <a:tc>
                  <a:txBody>
                    <a:bodyPr/>
                    <a:lstStyle/>
                    <a:p>
                      <a:pPr algn="ctr"/>
                      <a:r>
                        <a:rPr lang="en-AU" dirty="0"/>
                        <a:t>Born according to flesh</a:t>
                      </a:r>
                    </a:p>
                    <a:p>
                      <a:pPr algn="ctr"/>
                      <a:r>
                        <a:rPr lang="en-AU" dirty="0"/>
                        <a:t>(took things into their own hands)</a:t>
                      </a:r>
                    </a:p>
                  </a:txBody>
                  <a:tcPr>
                    <a:lnB>
                      <a:noFill/>
                    </a:lnB>
                  </a:tcPr>
                </a:tc>
                <a:tc>
                  <a:txBody>
                    <a:bodyPr/>
                    <a:lstStyle/>
                    <a:p>
                      <a:pPr algn="ctr"/>
                      <a:r>
                        <a:rPr lang="en-AU" dirty="0"/>
                        <a:t>Born according to promise (miracle of God)</a:t>
                      </a:r>
                    </a:p>
                  </a:txBody>
                  <a:tcPr>
                    <a:lnB>
                      <a:noFill/>
                    </a:lnB>
                  </a:tcPr>
                </a:tc>
                <a:extLst>
                  <a:ext uri="{0D108BD9-81ED-4DB2-BD59-A6C34878D82A}">
                    <a16:rowId xmlns:a16="http://schemas.microsoft.com/office/drawing/2014/main" val="2784611881"/>
                  </a:ext>
                </a:extLst>
              </a:tr>
              <a:tr h="460574">
                <a:tc>
                  <a:txBody>
                    <a:bodyPr/>
                    <a:lstStyle/>
                    <a:p>
                      <a:pPr algn="ctr"/>
                      <a:r>
                        <a:rPr lang="en-AU" dirty="0"/>
                        <a:t>Ishmael persecuted Isaac</a:t>
                      </a:r>
                    </a:p>
                  </a:txBody>
                  <a:tcPr>
                    <a:lnT>
                      <a:noFill/>
                    </a:lnT>
                    <a:lnB>
                      <a:noFill/>
                    </a:lnB>
                  </a:tcPr>
                </a:tc>
                <a:tc>
                  <a:txBody>
                    <a:bodyPr/>
                    <a:lstStyle/>
                    <a:p>
                      <a:pPr algn="ctr"/>
                      <a:endParaRPr lang="en-AU" dirty="0"/>
                    </a:p>
                  </a:txBody>
                  <a:tcPr>
                    <a:lnT>
                      <a:noFill/>
                    </a:lnT>
                    <a:lnB>
                      <a:noFill/>
                    </a:lnB>
                  </a:tcPr>
                </a:tc>
                <a:extLst>
                  <a:ext uri="{0D108BD9-81ED-4DB2-BD59-A6C34878D82A}">
                    <a16:rowId xmlns:a16="http://schemas.microsoft.com/office/drawing/2014/main" val="1130473707"/>
                  </a:ext>
                </a:extLst>
              </a:tr>
              <a:tr h="460574">
                <a:tc>
                  <a:txBody>
                    <a:bodyPr/>
                    <a:lstStyle/>
                    <a:p>
                      <a:pPr algn="ctr"/>
                      <a:r>
                        <a:rPr lang="en-AU" dirty="0"/>
                        <a:t>Was cast out – not to inherit</a:t>
                      </a:r>
                    </a:p>
                  </a:txBody>
                  <a:tcPr>
                    <a:lnT>
                      <a:noFill/>
                    </a:lnT>
                  </a:tcPr>
                </a:tc>
                <a:tc>
                  <a:txBody>
                    <a:bodyPr/>
                    <a:lstStyle/>
                    <a:p>
                      <a:pPr algn="ctr"/>
                      <a:endParaRPr lang="en-AU" dirty="0"/>
                    </a:p>
                  </a:txBody>
                  <a:tcPr>
                    <a:lnT>
                      <a:noFill/>
                    </a:lnT>
                  </a:tcPr>
                </a:tc>
                <a:extLst>
                  <a:ext uri="{0D108BD9-81ED-4DB2-BD59-A6C34878D82A}">
                    <a16:rowId xmlns:a16="http://schemas.microsoft.com/office/drawing/2014/main" val="2555408706"/>
                  </a:ext>
                </a:extLst>
              </a:tr>
              <a:tr h="0">
                <a:tc>
                  <a:txBody>
                    <a:bodyPr/>
                    <a:lstStyle/>
                    <a:p>
                      <a:pPr algn="ctr"/>
                      <a:endParaRPr lang="en-AU" sz="800" dirty="0"/>
                    </a:p>
                  </a:txBody>
                  <a:tcPr/>
                </a:tc>
                <a:tc>
                  <a:txBody>
                    <a:bodyPr/>
                    <a:lstStyle/>
                    <a:p>
                      <a:pPr algn="ctr"/>
                      <a:endParaRPr lang="en-AU" sz="800" dirty="0"/>
                    </a:p>
                  </a:txBody>
                  <a:tcPr/>
                </a:tc>
                <a:extLst>
                  <a:ext uri="{0D108BD9-81ED-4DB2-BD59-A6C34878D82A}">
                    <a16:rowId xmlns:a16="http://schemas.microsoft.com/office/drawing/2014/main" val="3607367881"/>
                  </a:ext>
                </a:extLst>
              </a:tr>
              <a:tr h="643609">
                <a:tc>
                  <a:txBody>
                    <a:bodyPr/>
                    <a:lstStyle/>
                    <a:p>
                      <a:pPr algn="ctr"/>
                      <a:endParaRPr lang="en-AU" dirty="0"/>
                    </a:p>
                  </a:txBody>
                  <a:tcPr/>
                </a:tc>
                <a:tc>
                  <a:txBody>
                    <a:bodyPr/>
                    <a:lstStyle/>
                    <a:p>
                      <a:pPr algn="ctr"/>
                      <a:endParaRPr lang="en-AU" dirty="0"/>
                    </a:p>
                  </a:txBody>
                  <a:tcPr/>
                </a:tc>
                <a:extLst>
                  <a:ext uri="{0D108BD9-81ED-4DB2-BD59-A6C34878D82A}">
                    <a16:rowId xmlns:a16="http://schemas.microsoft.com/office/drawing/2014/main" val="3925865930"/>
                  </a:ext>
                </a:extLst>
              </a:tr>
              <a:tr h="643609">
                <a:tc>
                  <a:txBody>
                    <a:bodyPr/>
                    <a:lstStyle/>
                    <a:p>
                      <a:pPr algn="ctr"/>
                      <a:endParaRPr lang="en-AU" dirty="0"/>
                    </a:p>
                  </a:txBody>
                  <a:tcPr/>
                </a:tc>
                <a:tc>
                  <a:txBody>
                    <a:bodyPr/>
                    <a:lstStyle/>
                    <a:p>
                      <a:pPr algn="ctr"/>
                      <a:endParaRPr lang="en-AU" dirty="0"/>
                    </a:p>
                  </a:txBody>
                  <a:tcPr/>
                </a:tc>
                <a:extLst>
                  <a:ext uri="{0D108BD9-81ED-4DB2-BD59-A6C34878D82A}">
                    <a16:rowId xmlns:a16="http://schemas.microsoft.com/office/drawing/2014/main" val="490254282"/>
                  </a:ext>
                </a:extLst>
              </a:tr>
              <a:tr h="643609">
                <a:tc>
                  <a:txBody>
                    <a:bodyPr/>
                    <a:lstStyle/>
                    <a:p>
                      <a:pPr algn="ctr"/>
                      <a:endParaRPr lang="en-AU" dirty="0"/>
                    </a:p>
                  </a:txBody>
                  <a:tcPr/>
                </a:tc>
                <a:tc>
                  <a:txBody>
                    <a:bodyPr/>
                    <a:lstStyle/>
                    <a:p>
                      <a:pPr algn="ctr"/>
                      <a:endParaRPr lang="en-AU" dirty="0"/>
                    </a:p>
                  </a:txBody>
                  <a:tcPr/>
                </a:tc>
                <a:extLst>
                  <a:ext uri="{0D108BD9-81ED-4DB2-BD59-A6C34878D82A}">
                    <a16:rowId xmlns:a16="http://schemas.microsoft.com/office/drawing/2014/main" val="3447467175"/>
                  </a:ext>
                </a:extLst>
              </a:tr>
            </a:tbl>
          </a:graphicData>
        </a:graphic>
      </p:graphicFrame>
      <p:cxnSp>
        <p:nvCxnSpPr>
          <p:cNvPr id="4" name="Straight Connector 3">
            <a:extLst>
              <a:ext uri="{FF2B5EF4-FFF2-40B4-BE49-F238E27FC236}">
                <a16:creationId xmlns:a16="http://schemas.microsoft.com/office/drawing/2014/main" id="{0CFCEDEB-5244-4F47-A282-5AC39ADE2B88}"/>
              </a:ext>
            </a:extLst>
          </p:cNvPr>
          <p:cNvCxnSpPr>
            <a:cxnSpLocks/>
          </p:cNvCxnSpPr>
          <p:nvPr/>
        </p:nvCxnSpPr>
        <p:spPr>
          <a:xfrm>
            <a:off x="755576" y="3145532"/>
            <a:ext cx="741682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3605149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125179</TotalTime>
  <Words>1178</Words>
  <Application>Microsoft Macintosh PowerPoint</Application>
  <PresentationFormat>On-screen Show (16:10)</PresentationFormat>
  <Paragraphs>112</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2123</cp:revision>
  <cp:lastPrinted>2021-04-22T07:42:41Z</cp:lastPrinted>
  <dcterms:created xsi:type="dcterms:W3CDTF">2016-11-04T06:28:01Z</dcterms:created>
  <dcterms:modified xsi:type="dcterms:W3CDTF">2021-04-22T07:52:12Z</dcterms:modified>
</cp:coreProperties>
</file>